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24" r:id="rId2"/>
    <p:sldId id="325" r:id="rId3"/>
    <p:sldId id="297" r:id="rId4"/>
    <p:sldId id="298" r:id="rId5"/>
    <p:sldId id="299" r:id="rId6"/>
    <p:sldId id="300" r:id="rId7"/>
    <p:sldId id="276" r:id="rId8"/>
    <p:sldId id="272" r:id="rId9"/>
    <p:sldId id="274" r:id="rId10"/>
    <p:sldId id="302" r:id="rId11"/>
    <p:sldId id="301" r:id="rId12"/>
    <p:sldId id="266" r:id="rId13"/>
    <p:sldId id="304" r:id="rId14"/>
    <p:sldId id="269" r:id="rId15"/>
    <p:sldId id="305" r:id="rId16"/>
    <p:sldId id="262" r:id="rId17"/>
    <p:sldId id="311" r:id="rId18"/>
    <p:sldId id="260" r:id="rId19"/>
    <p:sldId id="326" r:id="rId20"/>
    <p:sldId id="279" r:id="rId21"/>
    <p:sldId id="284" r:id="rId22"/>
    <p:sldId id="281" r:id="rId23"/>
    <p:sldId id="256" r:id="rId24"/>
    <p:sldId id="306" r:id="rId25"/>
    <p:sldId id="307" r:id="rId26"/>
    <p:sldId id="308" r:id="rId27"/>
    <p:sldId id="310" r:id="rId28"/>
    <p:sldId id="312" r:id="rId29"/>
    <p:sldId id="309" r:id="rId30"/>
    <p:sldId id="314" r:id="rId31"/>
    <p:sldId id="315" r:id="rId32"/>
    <p:sldId id="316" r:id="rId33"/>
    <p:sldId id="317" r:id="rId34"/>
    <p:sldId id="318" r:id="rId35"/>
    <p:sldId id="319" r:id="rId36"/>
    <p:sldId id="320" r:id="rId37"/>
    <p:sldId id="321" r:id="rId38"/>
    <p:sldId id="322" r:id="rId39"/>
    <p:sldId id="323" r:id="rId40"/>
    <p:sldId id="330" r:id="rId41"/>
    <p:sldId id="344" r:id="rId42"/>
    <p:sldId id="345" r:id="rId43"/>
    <p:sldId id="346" r:id="rId44"/>
    <p:sldId id="347" r:id="rId45"/>
    <p:sldId id="348" r:id="rId46"/>
    <p:sldId id="349" r:id="rId47"/>
    <p:sldId id="350" r:id="rId48"/>
    <p:sldId id="351" r:id="rId49"/>
    <p:sldId id="352" r:id="rId50"/>
    <p:sldId id="353" r:id="rId51"/>
    <p:sldId id="354" r:id="rId52"/>
    <p:sldId id="355" r:id="rId53"/>
    <p:sldId id="356" r:id="rId54"/>
    <p:sldId id="357" r:id="rId55"/>
    <p:sldId id="358" r:id="rId56"/>
    <p:sldId id="359" r:id="rId57"/>
    <p:sldId id="362" r:id="rId58"/>
    <p:sldId id="364" r:id="rId59"/>
    <p:sldId id="363" r:id="rId60"/>
    <p:sldId id="361" r:id="rId61"/>
    <p:sldId id="365" r:id="rId62"/>
    <p:sldId id="366" r:id="rId63"/>
    <p:sldId id="367" r:id="rId64"/>
    <p:sldId id="368" r:id="rId65"/>
    <p:sldId id="369" r:id="rId66"/>
    <p:sldId id="371" r:id="rId67"/>
    <p:sldId id="370" r:id="rId68"/>
    <p:sldId id="338" r:id="rId69"/>
    <p:sldId id="340" r:id="rId70"/>
    <p:sldId id="334" r:id="rId71"/>
    <p:sldId id="333" r:id="rId72"/>
    <p:sldId id="332" r:id="rId73"/>
    <p:sldId id="343" r:id="rId74"/>
    <p:sldId id="329" r:id="rId75"/>
    <p:sldId id="288" r:id="rId76"/>
    <p:sldId id="290" r:id="rId77"/>
    <p:sldId id="289" r:id="rId78"/>
    <p:sldId id="286" r:id="rId79"/>
    <p:sldId id="292" r:id="rId80"/>
    <p:sldId id="295" r:id="rId81"/>
    <p:sldId id="296" r:id="rId82"/>
    <p:sldId id="294" r:id="rId83"/>
    <p:sldId id="291" r:id="rId84"/>
  </p:sldIdLst>
  <p:sldSz cx="9144000" cy="6858000" type="screen4x3"/>
  <p:notesSz cx="6858000" cy="9144000"/>
  <p:defaultTextStyle>
    <a:defPPr>
      <a:defRPr lang="ar-JO"/>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90" d="100"/>
          <a:sy n="90" d="100"/>
        </p:scale>
        <p:origin x="-732" y="81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ar-JO"/>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ar-JO"/>
          </a:p>
        </p:txBody>
      </p:sp>
      <p:sp>
        <p:nvSpPr>
          <p:cNvPr id="4" name="Date Placeholder 3"/>
          <p:cNvSpPr>
            <a:spLocks noGrp="1"/>
          </p:cNvSpPr>
          <p:nvPr>
            <p:ph type="dt" sz="half" idx="10"/>
          </p:nvPr>
        </p:nvSpPr>
        <p:spPr/>
        <p:txBody>
          <a:bodyPr/>
          <a:lstStyle/>
          <a:p>
            <a:fld id="{D8A57C7A-4D93-417D-A2E3-35DD7227CFC9}" type="datetimeFigureOut">
              <a:rPr lang="ar-JO" smtClean="0"/>
              <a:t>21/02/1437</a:t>
            </a:fld>
            <a:endParaRPr lang="ar-JO"/>
          </a:p>
        </p:txBody>
      </p:sp>
      <p:sp>
        <p:nvSpPr>
          <p:cNvPr id="5" name="Footer Placeholder 4"/>
          <p:cNvSpPr>
            <a:spLocks noGrp="1"/>
          </p:cNvSpPr>
          <p:nvPr>
            <p:ph type="ftr" sz="quarter" idx="11"/>
          </p:nvPr>
        </p:nvSpPr>
        <p:spPr/>
        <p:txBody>
          <a:bodyPr/>
          <a:lstStyle/>
          <a:p>
            <a:endParaRPr lang="ar-JO"/>
          </a:p>
        </p:txBody>
      </p:sp>
      <p:sp>
        <p:nvSpPr>
          <p:cNvPr id="6" name="Slide Number Placeholder 5"/>
          <p:cNvSpPr>
            <a:spLocks noGrp="1"/>
          </p:cNvSpPr>
          <p:nvPr>
            <p:ph type="sldNum" sz="quarter" idx="12"/>
          </p:nvPr>
        </p:nvSpPr>
        <p:spPr/>
        <p:txBody>
          <a:bodyPr/>
          <a:lstStyle/>
          <a:p>
            <a:fld id="{F27B20F4-4AEC-4CD9-BEEA-DFBD170EAD92}" type="slidenum">
              <a:rPr lang="ar-JO" smtClean="0"/>
              <a:t>‹#›</a:t>
            </a:fld>
            <a:endParaRPr lang="ar-JO"/>
          </a:p>
        </p:txBody>
      </p:sp>
    </p:spTree>
    <p:extLst>
      <p:ext uri="{BB962C8B-B14F-4D97-AF65-F5344CB8AC3E}">
        <p14:creationId xmlns:p14="http://schemas.microsoft.com/office/powerpoint/2010/main" val="2426416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ar-JO"/>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JO"/>
          </a:p>
        </p:txBody>
      </p:sp>
      <p:sp>
        <p:nvSpPr>
          <p:cNvPr id="4" name="Date Placeholder 3"/>
          <p:cNvSpPr>
            <a:spLocks noGrp="1"/>
          </p:cNvSpPr>
          <p:nvPr>
            <p:ph type="dt" sz="half" idx="10"/>
          </p:nvPr>
        </p:nvSpPr>
        <p:spPr/>
        <p:txBody>
          <a:bodyPr/>
          <a:lstStyle/>
          <a:p>
            <a:fld id="{D8A57C7A-4D93-417D-A2E3-35DD7227CFC9}" type="datetimeFigureOut">
              <a:rPr lang="ar-JO" smtClean="0"/>
              <a:t>21/02/1437</a:t>
            </a:fld>
            <a:endParaRPr lang="ar-JO"/>
          </a:p>
        </p:txBody>
      </p:sp>
      <p:sp>
        <p:nvSpPr>
          <p:cNvPr id="5" name="Footer Placeholder 4"/>
          <p:cNvSpPr>
            <a:spLocks noGrp="1"/>
          </p:cNvSpPr>
          <p:nvPr>
            <p:ph type="ftr" sz="quarter" idx="11"/>
          </p:nvPr>
        </p:nvSpPr>
        <p:spPr/>
        <p:txBody>
          <a:bodyPr/>
          <a:lstStyle/>
          <a:p>
            <a:endParaRPr lang="ar-JO"/>
          </a:p>
        </p:txBody>
      </p:sp>
      <p:sp>
        <p:nvSpPr>
          <p:cNvPr id="6" name="Slide Number Placeholder 5"/>
          <p:cNvSpPr>
            <a:spLocks noGrp="1"/>
          </p:cNvSpPr>
          <p:nvPr>
            <p:ph type="sldNum" sz="quarter" idx="12"/>
          </p:nvPr>
        </p:nvSpPr>
        <p:spPr/>
        <p:txBody>
          <a:bodyPr/>
          <a:lstStyle/>
          <a:p>
            <a:fld id="{F27B20F4-4AEC-4CD9-BEEA-DFBD170EAD92}" type="slidenum">
              <a:rPr lang="ar-JO" smtClean="0"/>
              <a:t>‹#›</a:t>
            </a:fld>
            <a:endParaRPr lang="ar-JO"/>
          </a:p>
        </p:txBody>
      </p:sp>
    </p:spTree>
    <p:extLst>
      <p:ext uri="{BB962C8B-B14F-4D97-AF65-F5344CB8AC3E}">
        <p14:creationId xmlns:p14="http://schemas.microsoft.com/office/powerpoint/2010/main" val="11227254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ar-JO"/>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JO"/>
          </a:p>
        </p:txBody>
      </p:sp>
      <p:sp>
        <p:nvSpPr>
          <p:cNvPr id="4" name="Date Placeholder 3"/>
          <p:cNvSpPr>
            <a:spLocks noGrp="1"/>
          </p:cNvSpPr>
          <p:nvPr>
            <p:ph type="dt" sz="half" idx="10"/>
          </p:nvPr>
        </p:nvSpPr>
        <p:spPr/>
        <p:txBody>
          <a:bodyPr/>
          <a:lstStyle/>
          <a:p>
            <a:fld id="{D8A57C7A-4D93-417D-A2E3-35DD7227CFC9}" type="datetimeFigureOut">
              <a:rPr lang="ar-JO" smtClean="0"/>
              <a:t>21/02/1437</a:t>
            </a:fld>
            <a:endParaRPr lang="ar-JO"/>
          </a:p>
        </p:txBody>
      </p:sp>
      <p:sp>
        <p:nvSpPr>
          <p:cNvPr id="5" name="Footer Placeholder 4"/>
          <p:cNvSpPr>
            <a:spLocks noGrp="1"/>
          </p:cNvSpPr>
          <p:nvPr>
            <p:ph type="ftr" sz="quarter" idx="11"/>
          </p:nvPr>
        </p:nvSpPr>
        <p:spPr/>
        <p:txBody>
          <a:bodyPr/>
          <a:lstStyle/>
          <a:p>
            <a:endParaRPr lang="ar-JO"/>
          </a:p>
        </p:txBody>
      </p:sp>
      <p:sp>
        <p:nvSpPr>
          <p:cNvPr id="6" name="Slide Number Placeholder 5"/>
          <p:cNvSpPr>
            <a:spLocks noGrp="1"/>
          </p:cNvSpPr>
          <p:nvPr>
            <p:ph type="sldNum" sz="quarter" idx="12"/>
          </p:nvPr>
        </p:nvSpPr>
        <p:spPr/>
        <p:txBody>
          <a:bodyPr/>
          <a:lstStyle/>
          <a:p>
            <a:fld id="{F27B20F4-4AEC-4CD9-BEEA-DFBD170EAD92}" type="slidenum">
              <a:rPr lang="ar-JO" smtClean="0"/>
              <a:t>‹#›</a:t>
            </a:fld>
            <a:endParaRPr lang="ar-JO"/>
          </a:p>
        </p:txBody>
      </p:sp>
    </p:spTree>
    <p:extLst>
      <p:ext uri="{BB962C8B-B14F-4D97-AF65-F5344CB8AC3E}">
        <p14:creationId xmlns:p14="http://schemas.microsoft.com/office/powerpoint/2010/main" val="286525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ar-JO"/>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JO"/>
          </a:p>
        </p:txBody>
      </p:sp>
      <p:sp>
        <p:nvSpPr>
          <p:cNvPr id="4" name="Date Placeholder 3"/>
          <p:cNvSpPr>
            <a:spLocks noGrp="1"/>
          </p:cNvSpPr>
          <p:nvPr>
            <p:ph type="dt" sz="half" idx="10"/>
          </p:nvPr>
        </p:nvSpPr>
        <p:spPr/>
        <p:txBody>
          <a:bodyPr/>
          <a:lstStyle/>
          <a:p>
            <a:fld id="{D8A57C7A-4D93-417D-A2E3-35DD7227CFC9}" type="datetimeFigureOut">
              <a:rPr lang="ar-JO" smtClean="0"/>
              <a:t>21/02/1437</a:t>
            </a:fld>
            <a:endParaRPr lang="ar-JO"/>
          </a:p>
        </p:txBody>
      </p:sp>
      <p:sp>
        <p:nvSpPr>
          <p:cNvPr id="5" name="Footer Placeholder 4"/>
          <p:cNvSpPr>
            <a:spLocks noGrp="1"/>
          </p:cNvSpPr>
          <p:nvPr>
            <p:ph type="ftr" sz="quarter" idx="11"/>
          </p:nvPr>
        </p:nvSpPr>
        <p:spPr/>
        <p:txBody>
          <a:bodyPr/>
          <a:lstStyle/>
          <a:p>
            <a:endParaRPr lang="ar-JO"/>
          </a:p>
        </p:txBody>
      </p:sp>
      <p:sp>
        <p:nvSpPr>
          <p:cNvPr id="6" name="Slide Number Placeholder 5"/>
          <p:cNvSpPr>
            <a:spLocks noGrp="1"/>
          </p:cNvSpPr>
          <p:nvPr>
            <p:ph type="sldNum" sz="quarter" idx="12"/>
          </p:nvPr>
        </p:nvSpPr>
        <p:spPr/>
        <p:txBody>
          <a:bodyPr/>
          <a:lstStyle/>
          <a:p>
            <a:fld id="{F27B20F4-4AEC-4CD9-BEEA-DFBD170EAD92}" type="slidenum">
              <a:rPr lang="ar-JO" smtClean="0"/>
              <a:t>‹#›</a:t>
            </a:fld>
            <a:endParaRPr lang="ar-JO"/>
          </a:p>
        </p:txBody>
      </p:sp>
    </p:spTree>
    <p:extLst>
      <p:ext uri="{BB962C8B-B14F-4D97-AF65-F5344CB8AC3E}">
        <p14:creationId xmlns:p14="http://schemas.microsoft.com/office/powerpoint/2010/main" val="2729099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r">
              <a:defRPr sz="4000" b="1" cap="all"/>
            </a:lvl1pPr>
          </a:lstStyle>
          <a:p>
            <a:r>
              <a:rPr lang="en-US" smtClean="0"/>
              <a:t>Click to edit Master title style</a:t>
            </a:r>
            <a:endParaRPr lang="ar-JO"/>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8A57C7A-4D93-417D-A2E3-35DD7227CFC9}" type="datetimeFigureOut">
              <a:rPr lang="ar-JO" smtClean="0"/>
              <a:t>21/02/1437</a:t>
            </a:fld>
            <a:endParaRPr lang="ar-JO"/>
          </a:p>
        </p:txBody>
      </p:sp>
      <p:sp>
        <p:nvSpPr>
          <p:cNvPr id="5" name="Footer Placeholder 4"/>
          <p:cNvSpPr>
            <a:spLocks noGrp="1"/>
          </p:cNvSpPr>
          <p:nvPr>
            <p:ph type="ftr" sz="quarter" idx="11"/>
          </p:nvPr>
        </p:nvSpPr>
        <p:spPr/>
        <p:txBody>
          <a:bodyPr/>
          <a:lstStyle/>
          <a:p>
            <a:endParaRPr lang="ar-JO"/>
          </a:p>
        </p:txBody>
      </p:sp>
      <p:sp>
        <p:nvSpPr>
          <p:cNvPr id="6" name="Slide Number Placeholder 5"/>
          <p:cNvSpPr>
            <a:spLocks noGrp="1"/>
          </p:cNvSpPr>
          <p:nvPr>
            <p:ph type="sldNum" sz="quarter" idx="12"/>
          </p:nvPr>
        </p:nvSpPr>
        <p:spPr/>
        <p:txBody>
          <a:bodyPr/>
          <a:lstStyle/>
          <a:p>
            <a:fld id="{F27B20F4-4AEC-4CD9-BEEA-DFBD170EAD92}" type="slidenum">
              <a:rPr lang="ar-JO" smtClean="0"/>
              <a:t>‹#›</a:t>
            </a:fld>
            <a:endParaRPr lang="ar-JO"/>
          </a:p>
        </p:txBody>
      </p:sp>
    </p:spTree>
    <p:extLst>
      <p:ext uri="{BB962C8B-B14F-4D97-AF65-F5344CB8AC3E}">
        <p14:creationId xmlns:p14="http://schemas.microsoft.com/office/powerpoint/2010/main" val="3545677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ar-JO"/>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JO"/>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JO"/>
          </a:p>
        </p:txBody>
      </p:sp>
      <p:sp>
        <p:nvSpPr>
          <p:cNvPr id="5" name="Date Placeholder 4"/>
          <p:cNvSpPr>
            <a:spLocks noGrp="1"/>
          </p:cNvSpPr>
          <p:nvPr>
            <p:ph type="dt" sz="half" idx="10"/>
          </p:nvPr>
        </p:nvSpPr>
        <p:spPr/>
        <p:txBody>
          <a:bodyPr/>
          <a:lstStyle/>
          <a:p>
            <a:fld id="{D8A57C7A-4D93-417D-A2E3-35DD7227CFC9}" type="datetimeFigureOut">
              <a:rPr lang="ar-JO" smtClean="0"/>
              <a:t>21/02/1437</a:t>
            </a:fld>
            <a:endParaRPr lang="ar-JO"/>
          </a:p>
        </p:txBody>
      </p:sp>
      <p:sp>
        <p:nvSpPr>
          <p:cNvPr id="6" name="Footer Placeholder 5"/>
          <p:cNvSpPr>
            <a:spLocks noGrp="1"/>
          </p:cNvSpPr>
          <p:nvPr>
            <p:ph type="ftr" sz="quarter" idx="11"/>
          </p:nvPr>
        </p:nvSpPr>
        <p:spPr/>
        <p:txBody>
          <a:bodyPr/>
          <a:lstStyle/>
          <a:p>
            <a:endParaRPr lang="ar-JO"/>
          </a:p>
        </p:txBody>
      </p:sp>
      <p:sp>
        <p:nvSpPr>
          <p:cNvPr id="7" name="Slide Number Placeholder 6"/>
          <p:cNvSpPr>
            <a:spLocks noGrp="1"/>
          </p:cNvSpPr>
          <p:nvPr>
            <p:ph type="sldNum" sz="quarter" idx="12"/>
          </p:nvPr>
        </p:nvSpPr>
        <p:spPr/>
        <p:txBody>
          <a:bodyPr/>
          <a:lstStyle/>
          <a:p>
            <a:fld id="{F27B20F4-4AEC-4CD9-BEEA-DFBD170EAD92}" type="slidenum">
              <a:rPr lang="ar-JO" smtClean="0"/>
              <a:t>‹#›</a:t>
            </a:fld>
            <a:endParaRPr lang="ar-JO"/>
          </a:p>
        </p:txBody>
      </p:sp>
    </p:spTree>
    <p:extLst>
      <p:ext uri="{BB962C8B-B14F-4D97-AF65-F5344CB8AC3E}">
        <p14:creationId xmlns:p14="http://schemas.microsoft.com/office/powerpoint/2010/main" val="2302842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ar-JO"/>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JO"/>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JO"/>
          </a:p>
        </p:txBody>
      </p:sp>
      <p:sp>
        <p:nvSpPr>
          <p:cNvPr id="7" name="Date Placeholder 6"/>
          <p:cNvSpPr>
            <a:spLocks noGrp="1"/>
          </p:cNvSpPr>
          <p:nvPr>
            <p:ph type="dt" sz="half" idx="10"/>
          </p:nvPr>
        </p:nvSpPr>
        <p:spPr/>
        <p:txBody>
          <a:bodyPr/>
          <a:lstStyle/>
          <a:p>
            <a:fld id="{D8A57C7A-4D93-417D-A2E3-35DD7227CFC9}" type="datetimeFigureOut">
              <a:rPr lang="ar-JO" smtClean="0"/>
              <a:t>21/02/1437</a:t>
            </a:fld>
            <a:endParaRPr lang="ar-JO"/>
          </a:p>
        </p:txBody>
      </p:sp>
      <p:sp>
        <p:nvSpPr>
          <p:cNvPr id="8" name="Footer Placeholder 7"/>
          <p:cNvSpPr>
            <a:spLocks noGrp="1"/>
          </p:cNvSpPr>
          <p:nvPr>
            <p:ph type="ftr" sz="quarter" idx="11"/>
          </p:nvPr>
        </p:nvSpPr>
        <p:spPr/>
        <p:txBody>
          <a:bodyPr/>
          <a:lstStyle/>
          <a:p>
            <a:endParaRPr lang="ar-JO"/>
          </a:p>
        </p:txBody>
      </p:sp>
      <p:sp>
        <p:nvSpPr>
          <p:cNvPr id="9" name="Slide Number Placeholder 8"/>
          <p:cNvSpPr>
            <a:spLocks noGrp="1"/>
          </p:cNvSpPr>
          <p:nvPr>
            <p:ph type="sldNum" sz="quarter" idx="12"/>
          </p:nvPr>
        </p:nvSpPr>
        <p:spPr/>
        <p:txBody>
          <a:bodyPr/>
          <a:lstStyle/>
          <a:p>
            <a:fld id="{F27B20F4-4AEC-4CD9-BEEA-DFBD170EAD92}" type="slidenum">
              <a:rPr lang="ar-JO" smtClean="0"/>
              <a:t>‹#›</a:t>
            </a:fld>
            <a:endParaRPr lang="ar-JO"/>
          </a:p>
        </p:txBody>
      </p:sp>
    </p:spTree>
    <p:extLst>
      <p:ext uri="{BB962C8B-B14F-4D97-AF65-F5344CB8AC3E}">
        <p14:creationId xmlns:p14="http://schemas.microsoft.com/office/powerpoint/2010/main" val="959294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ar-JO"/>
          </a:p>
        </p:txBody>
      </p:sp>
      <p:sp>
        <p:nvSpPr>
          <p:cNvPr id="3" name="Date Placeholder 2"/>
          <p:cNvSpPr>
            <a:spLocks noGrp="1"/>
          </p:cNvSpPr>
          <p:nvPr>
            <p:ph type="dt" sz="half" idx="10"/>
          </p:nvPr>
        </p:nvSpPr>
        <p:spPr/>
        <p:txBody>
          <a:bodyPr/>
          <a:lstStyle/>
          <a:p>
            <a:fld id="{D8A57C7A-4D93-417D-A2E3-35DD7227CFC9}" type="datetimeFigureOut">
              <a:rPr lang="ar-JO" smtClean="0"/>
              <a:t>21/02/1437</a:t>
            </a:fld>
            <a:endParaRPr lang="ar-JO"/>
          </a:p>
        </p:txBody>
      </p:sp>
      <p:sp>
        <p:nvSpPr>
          <p:cNvPr id="4" name="Footer Placeholder 3"/>
          <p:cNvSpPr>
            <a:spLocks noGrp="1"/>
          </p:cNvSpPr>
          <p:nvPr>
            <p:ph type="ftr" sz="quarter" idx="11"/>
          </p:nvPr>
        </p:nvSpPr>
        <p:spPr/>
        <p:txBody>
          <a:bodyPr/>
          <a:lstStyle/>
          <a:p>
            <a:endParaRPr lang="ar-JO"/>
          </a:p>
        </p:txBody>
      </p:sp>
      <p:sp>
        <p:nvSpPr>
          <p:cNvPr id="5" name="Slide Number Placeholder 4"/>
          <p:cNvSpPr>
            <a:spLocks noGrp="1"/>
          </p:cNvSpPr>
          <p:nvPr>
            <p:ph type="sldNum" sz="quarter" idx="12"/>
          </p:nvPr>
        </p:nvSpPr>
        <p:spPr/>
        <p:txBody>
          <a:bodyPr/>
          <a:lstStyle/>
          <a:p>
            <a:fld id="{F27B20F4-4AEC-4CD9-BEEA-DFBD170EAD92}" type="slidenum">
              <a:rPr lang="ar-JO" smtClean="0"/>
              <a:t>‹#›</a:t>
            </a:fld>
            <a:endParaRPr lang="ar-JO"/>
          </a:p>
        </p:txBody>
      </p:sp>
    </p:spTree>
    <p:extLst>
      <p:ext uri="{BB962C8B-B14F-4D97-AF65-F5344CB8AC3E}">
        <p14:creationId xmlns:p14="http://schemas.microsoft.com/office/powerpoint/2010/main" val="3572550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A57C7A-4D93-417D-A2E3-35DD7227CFC9}" type="datetimeFigureOut">
              <a:rPr lang="ar-JO" smtClean="0"/>
              <a:t>21/02/1437</a:t>
            </a:fld>
            <a:endParaRPr lang="ar-JO"/>
          </a:p>
        </p:txBody>
      </p:sp>
      <p:sp>
        <p:nvSpPr>
          <p:cNvPr id="3" name="Footer Placeholder 2"/>
          <p:cNvSpPr>
            <a:spLocks noGrp="1"/>
          </p:cNvSpPr>
          <p:nvPr>
            <p:ph type="ftr" sz="quarter" idx="11"/>
          </p:nvPr>
        </p:nvSpPr>
        <p:spPr/>
        <p:txBody>
          <a:bodyPr/>
          <a:lstStyle/>
          <a:p>
            <a:endParaRPr lang="ar-JO"/>
          </a:p>
        </p:txBody>
      </p:sp>
      <p:sp>
        <p:nvSpPr>
          <p:cNvPr id="4" name="Slide Number Placeholder 3"/>
          <p:cNvSpPr>
            <a:spLocks noGrp="1"/>
          </p:cNvSpPr>
          <p:nvPr>
            <p:ph type="sldNum" sz="quarter" idx="12"/>
          </p:nvPr>
        </p:nvSpPr>
        <p:spPr/>
        <p:txBody>
          <a:bodyPr/>
          <a:lstStyle/>
          <a:p>
            <a:fld id="{F27B20F4-4AEC-4CD9-BEEA-DFBD170EAD92}" type="slidenum">
              <a:rPr lang="ar-JO" smtClean="0"/>
              <a:t>‹#›</a:t>
            </a:fld>
            <a:endParaRPr lang="ar-JO"/>
          </a:p>
        </p:txBody>
      </p:sp>
    </p:spTree>
    <p:extLst>
      <p:ext uri="{BB962C8B-B14F-4D97-AF65-F5344CB8AC3E}">
        <p14:creationId xmlns:p14="http://schemas.microsoft.com/office/powerpoint/2010/main" val="3349489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r">
              <a:defRPr sz="2000" b="1"/>
            </a:lvl1pPr>
          </a:lstStyle>
          <a:p>
            <a:r>
              <a:rPr lang="en-US" smtClean="0"/>
              <a:t>Click to edit Master title style</a:t>
            </a:r>
            <a:endParaRPr lang="ar-JO"/>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JO"/>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8A57C7A-4D93-417D-A2E3-35DD7227CFC9}" type="datetimeFigureOut">
              <a:rPr lang="ar-JO" smtClean="0"/>
              <a:t>21/02/1437</a:t>
            </a:fld>
            <a:endParaRPr lang="ar-JO"/>
          </a:p>
        </p:txBody>
      </p:sp>
      <p:sp>
        <p:nvSpPr>
          <p:cNvPr id="6" name="Footer Placeholder 5"/>
          <p:cNvSpPr>
            <a:spLocks noGrp="1"/>
          </p:cNvSpPr>
          <p:nvPr>
            <p:ph type="ftr" sz="quarter" idx="11"/>
          </p:nvPr>
        </p:nvSpPr>
        <p:spPr/>
        <p:txBody>
          <a:bodyPr/>
          <a:lstStyle/>
          <a:p>
            <a:endParaRPr lang="ar-JO"/>
          </a:p>
        </p:txBody>
      </p:sp>
      <p:sp>
        <p:nvSpPr>
          <p:cNvPr id="7" name="Slide Number Placeholder 6"/>
          <p:cNvSpPr>
            <a:spLocks noGrp="1"/>
          </p:cNvSpPr>
          <p:nvPr>
            <p:ph type="sldNum" sz="quarter" idx="12"/>
          </p:nvPr>
        </p:nvSpPr>
        <p:spPr/>
        <p:txBody>
          <a:bodyPr/>
          <a:lstStyle/>
          <a:p>
            <a:fld id="{F27B20F4-4AEC-4CD9-BEEA-DFBD170EAD92}" type="slidenum">
              <a:rPr lang="ar-JO" smtClean="0"/>
              <a:t>‹#›</a:t>
            </a:fld>
            <a:endParaRPr lang="ar-JO"/>
          </a:p>
        </p:txBody>
      </p:sp>
    </p:spTree>
    <p:extLst>
      <p:ext uri="{BB962C8B-B14F-4D97-AF65-F5344CB8AC3E}">
        <p14:creationId xmlns:p14="http://schemas.microsoft.com/office/powerpoint/2010/main" val="3546636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r">
              <a:defRPr sz="2000" b="1"/>
            </a:lvl1pPr>
          </a:lstStyle>
          <a:p>
            <a:r>
              <a:rPr lang="en-US" smtClean="0"/>
              <a:t>Click to edit Master title style</a:t>
            </a:r>
            <a:endParaRPr lang="ar-JO"/>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JO"/>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8A57C7A-4D93-417D-A2E3-35DD7227CFC9}" type="datetimeFigureOut">
              <a:rPr lang="ar-JO" smtClean="0"/>
              <a:t>21/02/1437</a:t>
            </a:fld>
            <a:endParaRPr lang="ar-JO"/>
          </a:p>
        </p:txBody>
      </p:sp>
      <p:sp>
        <p:nvSpPr>
          <p:cNvPr id="6" name="Footer Placeholder 5"/>
          <p:cNvSpPr>
            <a:spLocks noGrp="1"/>
          </p:cNvSpPr>
          <p:nvPr>
            <p:ph type="ftr" sz="quarter" idx="11"/>
          </p:nvPr>
        </p:nvSpPr>
        <p:spPr/>
        <p:txBody>
          <a:bodyPr/>
          <a:lstStyle/>
          <a:p>
            <a:endParaRPr lang="ar-JO"/>
          </a:p>
        </p:txBody>
      </p:sp>
      <p:sp>
        <p:nvSpPr>
          <p:cNvPr id="7" name="Slide Number Placeholder 6"/>
          <p:cNvSpPr>
            <a:spLocks noGrp="1"/>
          </p:cNvSpPr>
          <p:nvPr>
            <p:ph type="sldNum" sz="quarter" idx="12"/>
          </p:nvPr>
        </p:nvSpPr>
        <p:spPr/>
        <p:txBody>
          <a:bodyPr/>
          <a:lstStyle/>
          <a:p>
            <a:fld id="{F27B20F4-4AEC-4CD9-BEEA-DFBD170EAD92}" type="slidenum">
              <a:rPr lang="ar-JO" smtClean="0"/>
              <a:t>‹#›</a:t>
            </a:fld>
            <a:endParaRPr lang="ar-JO"/>
          </a:p>
        </p:txBody>
      </p:sp>
    </p:spTree>
    <p:extLst>
      <p:ext uri="{BB962C8B-B14F-4D97-AF65-F5344CB8AC3E}">
        <p14:creationId xmlns:p14="http://schemas.microsoft.com/office/powerpoint/2010/main" val="1127218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1" anchor="ctr">
            <a:normAutofit/>
          </a:bodyPr>
          <a:lstStyle/>
          <a:p>
            <a:r>
              <a:rPr lang="en-US" smtClean="0"/>
              <a:t>Click to edit Master title style</a:t>
            </a:r>
            <a:endParaRPr lang="ar-JO"/>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1">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JO"/>
          </a:p>
        </p:txBody>
      </p:sp>
      <p:sp>
        <p:nvSpPr>
          <p:cNvPr id="4" name="Date Placeholder 3"/>
          <p:cNvSpPr>
            <a:spLocks noGrp="1"/>
          </p:cNvSpPr>
          <p:nvPr>
            <p:ph type="dt" sz="half" idx="2"/>
          </p:nvPr>
        </p:nvSpPr>
        <p:spPr>
          <a:xfrm>
            <a:off x="6553200" y="6356350"/>
            <a:ext cx="21336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D8A57C7A-4D93-417D-A2E3-35DD7227CFC9}" type="datetimeFigureOut">
              <a:rPr lang="ar-JO" smtClean="0"/>
              <a:t>21/02/1437</a:t>
            </a:fld>
            <a:endParaRPr lang="ar-JO"/>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ar-JO"/>
          </a:p>
        </p:txBody>
      </p:sp>
      <p:sp>
        <p:nvSpPr>
          <p:cNvPr id="6" name="Slide Number Placeholder 5"/>
          <p:cNvSpPr>
            <a:spLocks noGrp="1"/>
          </p:cNvSpPr>
          <p:nvPr>
            <p:ph type="sldNum" sz="quarter" idx="4"/>
          </p:nvPr>
        </p:nvSpPr>
        <p:spPr>
          <a:xfrm>
            <a:off x="457200" y="6356350"/>
            <a:ext cx="21336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F27B20F4-4AEC-4CD9-BEEA-DFBD170EAD92}" type="slidenum">
              <a:rPr lang="ar-JO" smtClean="0"/>
              <a:t>‹#›</a:t>
            </a:fld>
            <a:endParaRPr lang="ar-JO"/>
          </a:p>
        </p:txBody>
      </p:sp>
    </p:spTree>
    <p:extLst>
      <p:ext uri="{BB962C8B-B14F-4D97-AF65-F5344CB8AC3E}">
        <p14:creationId xmlns:p14="http://schemas.microsoft.com/office/powerpoint/2010/main" val="14594780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1" eaLnBrk="1" latinLnBrk="0" hangingPunct="1">
        <a:spcBef>
          <a:spcPct val="0"/>
        </a:spcBef>
        <a:buNone/>
        <a:defRPr sz="4400" kern="1200">
          <a:solidFill>
            <a:schemeClr val="tx1"/>
          </a:solidFill>
          <a:latin typeface="+mj-lt"/>
          <a:ea typeface="+mj-ea"/>
          <a:cs typeface="+mj-cs"/>
        </a:defRPr>
      </a:lvl1pPr>
    </p:titleStyle>
    <p:bodyStyle>
      <a:lvl1pPr marL="342900" indent="-342900" algn="r" defTabSz="914400" rtl="1"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ar-JO"/>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en.wikipedia.org/wiki/E_number" TargetMode="External"/><Relationship Id="rId2" Type="http://schemas.openxmlformats.org/officeDocument/2006/relationships/image" Target="../media/image25.jpeg"/><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hyperlink" Target="http://en.wikipedia.org/wiki/Europe"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 Id="rId5" Type="http://schemas.openxmlformats.org/officeDocument/2006/relationships/image" Target="../media/image48.jpeg"/><Relationship Id="rId4" Type="http://schemas.openxmlformats.org/officeDocument/2006/relationships/image" Target="../media/image47.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5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7.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0.gi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8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title"/>
          </p:nvPr>
        </p:nvSpPr>
        <p:spPr>
          <a:xfrm>
            <a:off x="685800" y="304800"/>
            <a:ext cx="7772400" cy="990600"/>
          </a:xfrm>
        </p:spPr>
        <p:txBody>
          <a:bodyPr>
            <a:normAutofit fontScale="90000"/>
          </a:bodyPr>
          <a:lstStyle/>
          <a:p>
            <a:r>
              <a:rPr lang="en-US" altLang="ar-JO" dirty="0" smtClean="0"/>
              <a:t/>
            </a:r>
            <a:br>
              <a:rPr lang="en-US" altLang="ar-JO" dirty="0" smtClean="0"/>
            </a:br>
            <a:r>
              <a:rPr lang="en-US" altLang="ar-JO" b="1" dirty="0" smtClean="0">
                <a:effectLst>
                  <a:outerShdw blurRad="38100" dist="38100" dir="2700000" algn="tl">
                    <a:srgbClr val="000000">
                      <a:alpha val="43137"/>
                    </a:srgbClr>
                  </a:outerShdw>
                </a:effectLst>
              </a:rPr>
              <a:t>GENERAL STUDIES (GST211)</a:t>
            </a:r>
            <a:r>
              <a:rPr lang="en-US" altLang="ar-JO" b="1" dirty="0" smtClean="0">
                <a:effectLst>
                  <a:outerShdw blurRad="38100" dist="38100" dir="2700000" algn="tl">
                    <a:srgbClr val="000000">
                      <a:alpha val="43137"/>
                    </a:srgbClr>
                  </a:outerShdw>
                </a:effectLst>
                <a:latin typeface="Arial Black" pitchFamily="34" charset="0"/>
              </a:rPr>
              <a:t/>
            </a:r>
            <a:br>
              <a:rPr lang="en-US" altLang="ar-JO" b="1" dirty="0" smtClean="0">
                <a:effectLst>
                  <a:outerShdw blurRad="38100" dist="38100" dir="2700000" algn="tl">
                    <a:srgbClr val="000000">
                      <a:alpha val="43137"/>
                    </a:srgbClr>
                  </a:outerShdw>
                </a:effectLst>
                <a:latin typeface="Arial Black" pitchFamily="34" charset="0"/>
              </a:rPr>
            </a:br>
            <a:endParaRPr lang="ar-JO" altLang="ar-JO" b="1" dirty="0" smtClean="0">
              <a:effectLst>
                <a:outerShdw blurRad="38100" dist="38100" dir="2700000" algn="tl">
                  <a:srgbClr val="000000">
                    <a:alpha val="43137"/>
                  </a:srgbClr>
                </a:outerShdw>
              </a:effectLst>
              <a:latin typeface="Arial Black" pitchFamily="34" charset="0"/>
            </a:endParaRPr>
          </a:p>
        </p:txBody>
      </p:sp>
      <p:sp>
        <p:nvSpPr>
          <p:cNvPr id="2051" name="Content Placeholder 2"/>
          <p:cNvSpPr>
            <a:spLocks noGrp="1"/>
          </p:cNvSpPr>
          <p:nvPr>
            <p:ph idx="1"/>
          </p:nvPr>
        </p:nvSpPr>
        <p:spPr>
          <a:xfrm>
            <a:off x="304800" y="1066800"/>
            <a:ext cx="8458200" cy="5410200"/>
          </a:xfrm>
        </p:spPr>
        <p:txBody>
          <a:bodyPr>
            <a:normAutofit/>
          </a:bodyPr>
          <a:lstStyle/>
          <a:p>
            <a:pPr marL="0" indent="0" algn="ctr">
              <a:buFontTx/>
              <a:buNone/>
            </a:pPr>
            <a:r>
              <a:rPr lang="en-US" altLang="ar-JO" sz="2800" b="1" dirty="0" smtClean="0">
                <a:effectLst>
                  <a:outerShdw blurRad="38100" dist="38100" dir="2700000" algn="tl">
                    <a:srgbClr val="000000">
                      <a:alpha val="43137"/>
                    </a:srgbClr>
                  </a:outerShdw>
                </a:effectLst>
                <a:latin typeface="Arial Black" pitchFamily="34" charset="0"/>
                <a:cs typeface="+mj-cs"/>
              </a:rPr>
              <a:t>LECTURE NOTES</a:t>
            </a:r>
          </a:p>
          <a:p>
            <a:pPr marL="0" indent="0" algn="ctr">
              <a:buFontTx/>
              <a:buNone/>
            </a:pPr>
            <a:endParaRPr lang="en-US" altLang="ar-JO" sz="2800" b="1" dirty="0" smtClean="0">
              <a:effectLst>
                <a:outerShdw blurRad="38100" dist="38100" dir="2700000" algn="tl">
                  <a:srgbClr val="000000">
                    <a:alpha val="43137"/>
                  </a:srgbClr>
                </a:outerShdw>
              </a:effectLst>
              <a:cs typeface="+mj-cs"/>
            </a:endParaRPr>
          </a:p>
          <a:p>
            <a:pPr marL="0" indent="0" algn="ctr">
              <a:buFontTx/>
              <a:buNone/>
            </a:pPr>
            <a:endParaRPr lang="en-US" altLang="ar-JO" sz="2800" b="1" dirty="0" smtClean="0">
              <a:effectLst>
                <a:outerShdw blurRad="38100" dist="38100" dir="2700000" algn="tl">
                  <a:srgbClr val="000000">
                    <a:alpha val="43137"/>
                  </a:srgbClr>
                </a:outerShdw>
              </a:effectLst>
              <a:cs typeface="+mj-cs"/>
            </a:endParaRPr>
          </a:p>
          <a:p>
            <a:pPr marL="0" indent="0" algn="ctr">
              <a:buFontTx/>
              <a:buNone/>
            </a:pPr>
            <a:endParaRPr lang="en-US" altLang="ar-JO" sz="2800" b="1" dirty="0">
              <a:effectLst>
                <a:outerShdw blurRad="38100" dist="38100" dir="2700000" algn="tl">
                  <a:srgbClr val="000000">
                    <a:alpha val="43137"/>
                  </a:srgbClr>
                </a:outerShdw>
              </a:effectLst>
              <a:cs typeface="+mj-cs"/>
            </a:endParaRPr>
          </a:p>
          <a:p>
            <a:pPr marL="0" indent="0" algn="ctr">
              <a:buFontTx/>
              <a:buNone/>
            </a:pPr>
            <a:r>
              <a:rPr lang="en-US" altLang="ar-JO" sz="2800" b="1" dirty="0" smtClean="0">
                <a:effectLst>
                  <a:outerShdw blurRad="38100" dist="38100" dir="2700000" algn="tl">
                    <a:srgbClr val="000000">
                      <a:alpha val="43137"/>
                    </a:srgbClr>
                  </a:outerShdw>
                </a:effectLst>
                <a:cs typeface="+mj-cs"/>
              </a:rPr>
              <a:t>PRESENTED </a:t>
            </a:r>
          </a:p>
          <a:p>
            <a:pPr marL="0" indent="0" algn="ctr">
              <a:buFontTx/>
              <a:buNone/>
            </a:pPr>
            <a:r>
              <a:rPr lang="en-US" altLang="ar-JO" sz="2800" b="1" dirty="0" smtClean="0">
                <a:effectLst>
                  <a:outerShdw blurRad="38100" dist="38100" dir="2700000" algn="tl">
                    <a:srgbClr val="000000">
                      <a:alpha val="43137"/>
                    </a:srgbClr>
                  </a:outerShdw>
                </a:effectLst>
                <a:cs typeface="+mj-cs"/>
              </a:rPr>
              <a:t>TO</a:t>
            </a:r>
          </a:p>
          <a:p>
            <a:pPr marL="0" indent="0" algn="ctr" rtl="0">
              <a:buFontTx/>
              <a:buNone/>
            </a:pPr>
            <a:r>
              <a:rPr lang="en-US" altLang="ar-JO" sz="2800" b="1" dirty="0" smtClean="0">
                <a:effectLst>
                  <a:outerShdw blurRad="38100" dist="38100" dir="2700000" algn="tl">
                    <a:srgbClr val="000000">
                      <a:alpha val="43137"/>
                    </a:srgbClr>
                  </a:outerShdw>
                </a:effectLst>
                <a:cs typeface="+mj-cs"/>
              </a:rPr>
              <a:t> LEVEL 200 B.Sc. COMPUTER AND B.Sc. ZOOLOGY AND MEDICAL  STUDENTS</a:t>
            </a:r>
          </a:p>
          <a:p>
            <a:pPr marL="0" indent="0" algn="ctr">
              <a:buFontTx/>
              <a:buNone/>
            </a:pPr>
            <a:r>
              <a:rPr lang="en-US" altLang="ar-JO" sz="2800" b="1" dirty="0" smtClean="0">
                <a:effectLst>
                  <a:outerShdw blurRad="38100" dist="38100" dir="2700000" algn="tl">
                    <a:srgbClr val="000000">
                      <a:alpha val="43137"/>
                    </a:srgbClr>
                  </a:outerShdw>
                </a:effectLst>
                <a:latin typeface="Arial Black" pitchFamily="34" charset="0"/>
                <a:cs typeface="+mj-cs"/>
              </a:rPr>
              <a:t>FIRST SEMESTER,2015/2016</a:t>
            </a:r>
          </a:p>
          <a:p>
            <a:pPr marL="0" indent="0" algn="ctr">
              <a:buFontTx/>
              <a:buNone/>
            </a:pPr>
            <a:endParaRPr lang="ar-JO" altLang="ar-JO" sz="2800" b="1" dirty="0" smtClean="0">
              <a:effectLst>
                <a:outerShdw blurRad="38100" dist="38100" dir="2700000" algn="tl">
                  <a:srgbClr val="000000">
                    <a:alpha val="43137"/>
                  </a:srgbClr>
                </a:outerShdw>
              </a:effectLst>
              <a:latin typeface="Arial Black" pitchFamily="34" charset="0"/>
              <a:cs typeface="+mj-cs"/>
            </a:endParaRPr>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0"/>
            <a:ext cx="8314660" cy="1677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67362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5400" b="1" i="1" dirty="0"/>
              <a:t>Biological hazards </a:t>
            </a:r>
            <a:endParaRPr lang="ar-JO" sz="5400" dirty="0"/>
          </a:p>
        </p:txBody>
      </p:sp>
      <p:sp>
        <p:nvSpPr>
          <p:cNvPr id="3" name="Content Placeholder 2"/>
          <p:cNvSpPr>
            <a:spLocks noGrp="1"/>
          </p:cNvSpPr>
          <p:nvPr>
            <p:ph idx="1"/>
          </p:nvPr>
        </p:nvSpPr>
        <p:spPr>
          <a:xfrm>
            <a:off x="381000" y="1371600"/>
            <a:ext cx="8610600" cy="4678363"/>
          </a:xfrm>
        </p:spPr>
        <p:txBody>
          <a:bodyPr/>
          <a:lstStyle/>
          <a:p>
            <a:pPr algn="just" rtl="0">
              <a:buFont typeface="Wingdings" panose="05000000000000000000" pitchFamily="2" charset="2"/>
              <a:buChar char="§"/>
            </a:pPr>
            <a:r>
              <a:rPr lang="en-US" b="1" dirty="0" smtClean="0">
                <a:effectLst>
                  <a:outerShdw blurRad="38100" dist="38100" dir="2700000" algn="tl">
                    <a:srgbClr val="000000">
                      <a:alpha val="43137"/>
                    </a:srgbClr>
                  </a:outerShdw>
                </a:effectLst>
              </a:rPr>
              <a:t>Come </a:t>
            </a:r>
            <a:r>
              <a:rPr lang="en-US" b="1" dirty="0">
                <a:effectLst>
                  <a:outerShdw blurRad="38100" dist="38100" dir="2700000" algn="tl">
                    <a:srgbClr val="000000">
                      <a:alpha val="43137"/>
                    </a:srgbClr>
                  </a:outerShdw>
                </a:effectLst>
              </a:rPr>
              <a:t>from working with animals, people or infectious plant materials. </a:t>
            </a:r>
          </a:p>
          <a:p>
            <a:pPr algn="just" rtl="0">
              <a:buFont typeface="Wingdings" panose="05000000000000000000" pitchFamily="2" charset="2"/>
              <a:buChar char="§"/>
            </a:pPr>
            <a:r>
              <a:rPr lang="en-US" b="1" dirty="0">
                <a:effectLst>
                  <a:outerShdw blurRad="38100" dist="38100" dir="2700000" algn="tl">
                    <a:srgbClr val="000000">
                      <a:alpha val="43137"/>
                    </a:srgbClr>
                  </a:outerShdw>
                </a:effectLst>
              </a:rPr>
              <a:t>Work in day care, hospitals, hotel laundry and room cleaning, laboratories, veterinary offices and nursing homes may expose </a:t>
            </a:r>
            <a:r>
              <a:rPr lang="en-US" b="1" dirty="0" smtClean="0">
                <a:effectLst>
                  <a:outerShdw blurRad="38100" dist="38100" dir="2700000" algn="tl">
                    <a:srgbClr val="000000">
                      <a:alpha val="43137"/>
                    </a:srgbClr>
                  </a:outerShdw>
                </a:effectLst>
              </a:rPr>
              <a:t>individual </a:t>
            </a:r>
            <a:r>
              <a:rPr lang="en-US" b="1" dirty="0">
                <a:effectLst>
                  <a:outerShdw blurRad="38100" dist="38100" dir="2700000" algn="tl">
                    <a:srgbClr val="000000">
                      <a:alpha val="43137"/>
                    </a:srgbClr>
                  </a:outerShdw>
                </a:effectLst>
              </a:rPr>
              <a:t>to biological hazards.</a:t>
            </a:r>
            <a:endParaRPr lang="ar-JO" b="1" dirty="0">
              <a:effectLst>
                <a:outerShdw blurRad="38100" dist="38100" dir="2700000" algn="tl">
                  <a:srgbClr val="000000">
                    <a:alpha val="43137"/>
                  </a:srgbClr>
                </a:outerShdw>
              </a:effectLst>
            </a:endParaRPr>
          </a:p>
        </p:txBody>
      </p:sp>
      <p:pic>
        <p:nvPicPr>
          <p:cNvPr id="4" name="Picture 2" descr="C:\Users\win\Documents\IndianJOccupEnvironMed_2014_18_1_13_134951_f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24400"/>
            <a:ext cx="8686800" cy="3094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2161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300" b="1" i="1" dirty="0"/>
              <a:t>Biological hazards </a:t>
            </a:r>
            <a:r>
              <a:rPr lang="en-US" dirty="0"/>
              <a:t/>
            </a:r>
            <a:br>
              <a:rPr lang="en-US" dirty="0"/>
            </a:br>
            <a:endParaRPr lang="ar-JO" dirty="0"/>
          </a:p>
        </p:txBody>
      </p:sp>
      <p:sp>
        <p:nvSpPr>
          <p:cNvPr id="3" name="Content Placeholder 2"/>
          <p:cNvSpPr>
            <a:spLocks noGrp="1"/>
          </p:cNvSpPr>
          <p:nvPr>
            <p:ph idx="1"/>
          </p:nvPr>
        </p:nvSpPr>
        <p:spPr>
          <a:xfrm>
            <a:off x="228600" y="1143000"/>
            <a:ext cx="8686800" cy="5715000"/>
          </a:xfrm>
        </p:spPr>
        <p:txBody>
          <a:bodyPr>
            <a:normAutofit/>
          </a:bodyPr>
          <a:lstStyle/>
          <a:p>
            <a:pPr algn="l" rtl="0">
              <a:buFont typeface="Wingdings" panose="05000000000000000000" pitchFamily="2" charset="2"/>
              <a:buChar char="§"/>
            </a:pPr>
            <a:r>
              <a:rPr lang="en-US" dirty="0" smtClean="0"/>
              <a:t> </a:t>
            </a:r>
            <a:r>
              <a:rPr lang="en-US" sz="4300" b="1" dirty="0" smtClean="0">
                <a:effectLst>
                  <a:outerShdw blurRad="38100" dist="38100" dir="2700000" algn="tl">
                    <a:srgbClr val="000000">
                      <a:alpha val="43137"/>
                    </a:srgbClr>
                  </a:outerShdw>
                </a:effectLst>
              </a:rPr>
              <a:t>The </a:t>
            </a:r>
            <a:r>
              <a:rPr lang="en-US" sz="4300" b="1" dirty="0">
                <a:effectLst>
                  <a:outerShdw blurRad="38100" dist="38100" dir="2700000" algn="tl">
                    <a:srgbClr val="000000">
                      <a:alpha val="43137"/>
                    </a:srgbClr>
                  </a:outerShdw>
                </a:effectLst>
              </a:rPr>
              <a:t>types of things </a:t>
            </a:r>
            <a:r>
              <a:rPr lang="en-US" sz="4300" b="1" dirty="0" smtClean="0">
                <a:effectLst>
                  <a:outerShdw blurRad="38100" dist="38100" dir="2700000" algn="tl">
                    <a:srgbClr val="000000">
                      <a:alpha val="43137"/>
                    </a:srgbClr>
                  </a:outerShdw>
                </a:effectLst>
              </a:rPr>
              <a:t>individual </a:t>
            </a:r>
            <a:r>
              <a:rPr lang="en-US" sz="4300" b="1" dirty="0">
                <a:effectLst>
                  <a:outerShdw blurRad="38100" dist="38100" dir="2700000" algn="tl">
                    <a:srgbClr val="000000">
                      <a:alpha val="43137"/>
                    </a:srgbClr>
                  </a:outerShdw>
                </a:effectLst>
              </a:rPr>
              <a:t>may be exposed to </a:t>
            </a:r>
            <a:r>
              <a:rPr lang="en-US" sz="4300" b="1" dirty="0" smtClean="0">
                <a:effectLst>
                  <a:outerShdw blurRad="38100" dist="38100" dir="2700000" algn="tl">
                    <a:srgbClr val="000000">
                      <a:alpha val="43137"/>
                    </a:srgbClr>
                  </a:outerShdw>
                </a:effectLst>
              </a:rPr>
              <a:t>include: </a:t>
            </a:r>
          </a:p>
          <a:p>
            <a:pPr algn="l" rtl="0">
              <a:buFont typeface="Wingdings" panose="05000000000000000000" pitchFamily="2" charset="2"/>
              <a:buChar char="§"/>
            </a:pPr>
            <a:r>
              <a:rPr lang="en-US" sz="4300" b="1" dirty="0">
                <a:effectLst>
                  <a:outerShdw blurRad="38100" dist="38100" dir="2700000" algn="tl">
                    <a:srgbClr val="000000">
                      <a:alpha val="43137"/>
                    </a:srgbClr>
                  </a:outerShdw>
                </a:effectLst>
              </a:rPr>
              <a:t>B</a:t>
            </a:r>
            <a:r>
              <a:rPr lang="en-US" sz="4300" b="1" dirty="0" smtClean="0">
                <a:effectLst>
                  <a:outerShdw blurRad="38100" dist="38100" dir="2700000" algn="tl">
                    <a:srgbClr val="000000">
                      <a:alpha val="43137"/>
                    </a:srgbClr>
                  </a:outerShdw>
                </a:effectLst>
              </a:rPr>
              <a:t>lood </a:t>
            </a:r>
            <a:r>
              <a:rPr lang="en-US" sz="4300" b="1" dirty="0">
                <a:effectLst>
                  <a:outerShdw blurRad="38100" dist="38100" dir="2700000" algn="tl">
                    <a:srgbClr val="000000">
                      <a:alpha val="43137"/>
                    </a:srgbClr>
                  </a:outerShdw>
                </a:effectLst>
              </a:rPr>
              <a:t>or other body fluids, </a:t>
            </a:r>
            <a:endParaRPr lang="en-US" sz="4300" b="1" dirty="0" smtClean="0">
              <a:effectLst>
                <a:outerShdw blurRad="38100" dist="38100" dir="2700000" algn="tl">
                  <a:srgbClr val="000000">
                    <a:alpha val="43137"/>
                  </a:srgbClr>
                </a:outerShdw>
              </a:effectLst>
            </a:endParaRPr>
          </a:p>
          <a:p>
            <a:pPr algn="l" rtl="0">
              <a:buFont typeface="Wingdings" panose="05000000000000000000" pitchFamily="2" charset="2"/>
              <a:buChar char="§"/>
            </a:pPr>
            <a:r>
              <a:rPr lang="en-US" sz="4300" b="1" dirty="0">
                <a:effectLst>
                  <a:outerShdw blurRad="38100" dist="38100" dir="2700000" algn="tl">
                    <a:srgbClr val="000000">
                      <a:alpha val="43137"/>
                    </a:srgbClr>
                  </a:outerShdw>
                </a:effectLst>
              </a:rPr>
              <a:t>F</a:t>
            </a:r>
            <a:r>
              <a:rPr lang="en-US" sz="4300" b="1" dirty="0" smtClean="0">
                <a:effectLst>
                  <a:outerShdw blurRad="38100" dist="38100" dir="2700000" algn="tl">
                    <a:srgbClr val="000000">
                      <a:alpha val="43137"/>
                    </a:srgbClr>
                  </a:outerShdw>
                </a:effectLst>
              </a:rPr>
              <a:t>ungi</a:t>
            </a:r>
            <a:r>
              <a:rPr lang="en-US" sz="4300" b="1" dirty="0">
                <a:effectLst>
                  <a:outerShdw blurRad="38100" dist="38100" dir="2700000" algn="tl">
                    <a:srgbClr val="000000">
                      <a:alpha val="43137"/>
                    </a:srgbClr>
                  </a:outerShdw>
                </a:effectLst>
              </a:rPr>
              <a:t>, bacteria, </a:t>
            </a:r>
            <a:endParaRPr lang="en-US" sz="4300" b="1" dirty="0" smtClean="0">
              <a:effectLst>
                <a:outerShdw blurRad="38100" dist="38100" dir="2700000" algn="tl">
                  <a:srgbClr val="000000">
                    <a:alpha val="43137"/>
                  </a:srgbClr>
                </a:outerShdw>
              </a:effectLst>
            </a:endParaRPr>
          </a:p>
          <a:p>
            <a:pPr algn="l" rtl="0">
              <a:buFont typeface="Wingdings" panose="05000000000000000000" pitchFamily="2" charset="2"/>
              <a:buChar char="§"/>
            </a:pPr>
            <a:r>
              <a:rPr lang="en-US" sz="4300" b="1" dirty="0">
                <a:effectLst>
                  <a:outerShdw blurRad="38100" dist="38100" dir="2700000" algn="tl">
                    <a:srgbClr val="000000">
                      <a:alpha val="43137"/>
                    </a:srgbClr>
                  </a:outerShdw>
                </a:effectLst>
              </a:rPr>
              <a:t>V</a:t>
            </a:r>
            <a:r>
              <a:rPr lang="en-US" sz="4300" b="1" dirty="0" smtClean="0">
                <a:effectLst>
                  <a:outerShdw blurRad="38100" dist="38100" dir="2700000" algn="tl">
                    <a:srgbClr val="000000">
                      <a:alpha val="43137"/>
                    </a:srgbClr>
                  </a:outerShdw>
                </a:effectLst>
              </a:rPr>
              <a:t>iruses</a:t>
            </a:r>
            <a:r>
              <a:rPr lang="en-US" sz="4300" b="1" dirty="0">
                <a:effectLst>
                  <a:outerShdw blurRad="38100" dist="38100" dir="2700000" algn="tl">
                    <a:srgbClr val="000000">
                      <a:alpha val="43137"/>
                    </a:srgbClr>
                  </a:outerShdw>
                </a:effectLst>
              </a:rPr>
              <a:t>, plants</a:t>
            </a:r>
            <a:r>
              <a:rPr lang="en-US" sz="4300" b="1" dirty="0" smtClean="0">
                <a:effectLst>
                  <a:outerShdw blurRad="38100" dist="38100" dir="2700000" algn="tl">
                    <a:srgbClr val="000000">
                      <a:alpha val="43137"/>
                    </a:srgbClr>
                  </a:outerShdw>
                </a:effectLst>
              </a:rPr>
              <a:t>,</a:t>
            </a:r>
          </a:p>
          <a:p>
            <a:pPr algn="l" rtl="0">
              <a:buFont typeface="Wingdings" panose="05000000000000000000" pitchFamily="2" charset="2"/>
              <a:buChar char="§"/>
            </a:pPr>
            <a:r>
              <a:rPr lang="en-US" sz="4300" b="1" dirty="0" smtClean="0">
                <a:effectLst>
                  <a:outerShdw blurRad="38100" dist="38100" dir="2700000" algn="tl">
                    <a:srgbClr val="000000">
                      <a:alpha val="43137"/>
                    </a:srgbClr>
                  </a:outerShdw>
                </a:effectLst>
              </a:rPr>
              <a:t> </a:t>
            </a:r>
            <a:r>
              <a:rPr lang="en-US" sz="4300" b="1" dirty="0">
                <a:effectLst>
                  <a:outerShdw blurRad="38100" dist="38100" dir="2700000" algn="tl">
                    <a:srgbClr val="000000">
                      <a:alpha val="43137"/>
                    </a:srgbClr>
                  </a:outerShdw>
                </a:effectLst>
              </a:rPr>
              <a:t>I</a:t>
            </a:r>
            <a:r>
              <a:rPr lang="en-US" sz="4300" b="1" dirty="0" smtClean="0">
                <a:effectLst>
                  <a:outerShdw blurRad="38100" dist="38100" dir="2700000" algn="tl">
                    <a:srgbClr val="000000">
                      <a:alpha val="43137"/>
                    </a:srgbClr>
                  </a:outerShdw>
                </a:effectLst>
              </a:rPr>
              <a:t>nsect </a:t>
            </a:r>
            <a:r>
              <a:rPr lang="en-US" sz="4300" b="1" dirty="0">
                <a:effectLst>
                  <a:outerShdw blurRad="38100" dist="38100" dir="2700000" algn="tl">
                    <a:srgbClr val="000000">
                      <a:alpha val="43137"/>
                    </a:srgbClr>
                  </a:outerShdw>
                </a:effectLst>
              </a:rPr>
              <a:t>bites, </a:t>
            </a:r>
            <a:endParaRPr lang="en-US" sz="4300" b="1" dirty="0" smtClean="0">
              <a:effectLst>
                <a:outerShdw blurRad="38100" dist="38100" dir="2700000" algn="tl">
                  <a:srgbClr val="000000">
                    <a:alpha val="43137"/>
                  </a:srgbClr>
                </a:outerShdw>
              </a:effectLst>
            </a:endParaRPr>
          </a:p>
          <a:p>
            <a:pPr algn="l" rtl="0">
              <a:buFont typeface="Wingdings" panose="05000000000000000000" pitchFamily="2" charset="2"/>
              <a:buChar char="§"/>
            </a:pPr>
            <a:r>
              <a:rPr lang="en-US" sz="4300" b="1" dirty="0">
                <a:effectLst>
                  <a:outerShdw blurRad="38100" dist="38100" dir="2700000" algn="tl">
                    <a:srgbClr val="000000">
                      <a:alpha val="43137"/>
                    </a:srgbClr>
                  </a:outerShdw>
                </a:effectLst>
              </a:rPr>
              <a:t>A</a:t>
            </a:r>
            <a:r>
              <a:rPr lang="en-US" sz="4300" b="1" dirty="0" smtClean="0">
                <a:effectLst>
                  <a:outerShdw blurRad="38100" dist="38100" dir="2700000" algn="tl">
                    <a:srgbClr val="000000">
                      <a:alpha val="43137"/>
                    </a:srgbClr>
                  </a:outerShdw>
                </a:effectLst>
              </a:rPr>
              <a:t>nimal </a:t>
            </a:r>
            <a:r>
              <a:rPr lang="en-US" sz="4300" b="1" dirty="0">
                <a:effectLst>
                  <a:outerShdw blurRad="38100" dist="38100" dir="2700000" algn="tl">
                    <a:srgbClr val="000000">
                      <a:alpha val="43137"/>
                    </a:srgbClr>
                  </a:outerShdw>
                </a:effectLst>
              </a:rPr>
              <a:t>and bird droppings</a:t>
            </a:r>
            <a:r>
              <a:rPr lang="en-US" sz="4300" b="1" dirty="0"/>
              <a:t>. </a:t>
            </a:r>
          </a:p>
          <a:p>
            <a:pPr algn="l" rtl="0"/>
            <a:endParaRPr lang="ar-JO" dirty="0"/>
          </a:p>
        </p:txBody>
      </p:sp>
    </p:spTree>
    <p:extLst>
      <p:ext uri="{BB962C8B-B14F-4D97-AF65-F5344CB8AC3E}">
        <p14:creationId xmlns:p14="http://schemas.microsoft.com/office/powerpoint/2010/main" val="27551754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t>BIOLOGICAL HARZARDS</a:t>
            </a:r>
            <a:endParaRPr lang="ar-JO" b="1" dirty="0"/>
          </a:p>
        </p:txBody>
      </p:sp>
      <p:sp>
        <p:nvSpPr>
          <p:cNvPr id="3" name="Content Placeholder 2"/>
          <p:cNvSpPr>
            <a:spLocks noGrp="1"/>
          </p:cNvSpPr>
          <p:nvPr>
            <p:ph idx="1"/>
          </p:nvPr>
        </p:nvSpPr>
        <p:spPr/>
        <p:txBody>
          <a:bodyPr/>
          <a:lstStyle/>
          <a:p>
            <a:pPr algn="l" rtl="0"/>
            <a:endParaRPr lang="ar-JO" dirty="0"/>
          </a:p>
        </p:txBody>
      </p:sp>
      <p:pic>
        <p:nvPicPr>
          <p:cNvPr id="9218" name="Picture 2" descr="C:\Users\win\Documents\needle&amp;han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0"/>
            <a:ext cx="9144000"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0765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1" i="1" dirty="0"/>
              <a:t>BIOLOGICAL HARZARDS</a:t>
            </a:r>
            <a:endParaRPr lang="ar-JO" dirty="0"/>
          </a:p>
        </p:txBody>
      </p:sp>
      <p:pic>
        <p:nvPicPr>
          <p:cNvPr id="13314" name="Picture 2" descr="C:\Users\win\Documents\imag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0"/>
            <a:ext cx="5029200" cy="53339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win\Documents\h1n1versush5n1pathology_1.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953000" y="1524000"/>
            <a:ext cx="4191000"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6499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t>BIOLOGICAL HARZARDS</a:t>
            </a:r>
            <a:endParaRPr lang="ar-JO" dirty="0"/>
          </a:p>
        </p:txBody>
      </p:sp>
      <p:pic>
        <p:nvPicPr>
          <p:cNvPr id="12290" name="Picture 2" descr="C:\Users\win\Documents\Fotolia_63445449_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49326"/>
            <a:ext cx="4114800" cy="5334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win\Documents\imagesj.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114800" y="1249326"/>
            <a:ext cx="5029200"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10721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949"/>
            <a:ext cx="8229600" cy="1143000"/>
          </a:xfrm>
        </p:spPr>
        <p:txBody>
          <a:bodyPr/>
          <a:lstStyle/>
          <a:p>
            <a:pPr algn="l" rtl="0"/>
            <a:r>
              <a:rPr lang="en-US" b="1" i="1" dirty="0" smtClean="0"/>
              <a:t>       Ergonomic </a:t>
            </a:r>
            <a:r>
              <a:rPr lang="en-US" b="1" i="1" dirty="0"/>
              <a:t>hazards </a:t>
            </a:r>
            <a:endParaRPr lang="en-US" dirty="0"/>
          </a:p>
        </p:txBody>
      </p:sp>
      <p:sp>
        <p:nvSpPr>
          <p:cNvPr id="3" name="Content Placeholder 2"/>
          <p:cNvSpPr>
            <a:spLocks noGrp="1"/>
          </p:cNvSpPr>
          <p:nvPr>
            <p:ph idx="1"/>
          </p:nvPr>
        </p:nvSpPr>
        <p:spPr>
          <a:xfrm>
            <a:off x="152400" y="1143000"/>
            <a:ext cx="8839200" cy="4983163"/>
          </a:xfrm>
        </p:spPr>
        <p:txBody>
          <a:bodyPr>
            <a:normAutofit fontScale="92500" lnSpcReduction="20000"/>
          </a:bodyPr>
          <a:lstStyle/>
          <a:p>
            <a:pPr algn="l" rtl="0">
              <a:buFont typeface="Wingdings" panose="05000000000000000000" pitchFamily="2" charset="2"/>
              <a:buChar char="§"/>
            </a:pPr>
            <a:r>
              <a:rPr lang="en-US" b="1" dirty="0" smtClean="0">
                <a:effectLst>
                  <a:outerShdw blurRad="38100" dist="38100" dir="2700000" algn="tl">
                    <a:srgbClr val="000000">
                      <a:alpha val="43137"/>
                    </a:srgbClr>
                  </a:outerShdw>
                </a:effectLst>
              </a:rPr>
              <a:t>Ergonomic </a:t>
            </a:r>
            <a:r>
              <a:rPr lang="en-US" b="1" dirty="0">
                <a:effectLst>
                  <a:outerShdw blurRad="38100" dist="38100" dir="2700000" algn="tl">
                    <a:srgbClr val="000000">
                      <a:alpha val="43137"/>
                    </a:srgbClr>
                  </a:outerShdw>
                </a:effectLst>
              </a:rPr>
              <a:t>hazards occur when the type of work, body position and working conditions put strain on your </a:t>
            </a:r>
            <a:r>
              <a:rPr lang="en-US" b="1" dirty="0" smtClean="0">
                <a:effectLst>
                  <a:outerShdw blurRad="38100" dist="38100" dir="2700000" algn="tl">
                    <a:srgbClr val="000000">
                      <a:alpha val="43137"/>
                    </a:srgbClr>
                  </a:outerShdw>
                </a:effectLst>
              </a:rPr>
              <a:t>body.</a:t>
            </a:r>
          </a:p>
          <a:p>
            <a:pPr algn="l" rtl="0">
              <a:buFont typeface="Wingdings" panose="05000000000000000000" pitchFamily="2" charset="2"/>
              <a:buChar char="§"/>
            </a:pPr>
            <a:r>
              <a:rPr lang="en-US" b="1" dirty="0" smtClean="0">
                <a:effectLst>
                  <a:outerShdw blurRad="38100" dist="38100" dir="2700000" algn="tl">
                    <a:srgbClr val="000000">
                      <a:alpha val="43137"/>
                    </a:srgbClr>
                  </a:outerShdw>
                </a:effectLst>
              </a:rPr>
              <a:t> </a:t>
            </a:r>
            <a:r>
              <a:rPr lang="en-US" b="1" dirty="0">
                <a:effectLst>
                  <a:outerShdw blurRad="38100" dist="38100" dir="2700000" algn="tl">
                    <a:srgbClr val="000000">
                      <a:alpha val="43137"/>
                    </a:srgbClr>
                  </a:outerShdw>
                </a:effectLst>
              </a:rPr>
              <a:t>Short-term exposure may result in "sore muscles" the next day or in the days following exposure, but long term exposure can result in serious long-term injuries. </a:t>
            </a:r>
            <a:endParaRPr lang="en-US" b="1" dirty="0" smtClean="0">
              <a:effectLst>
                <a:outerShdw blurRad="38100" dist="38100" dir="2700000" algn="tl">
                  <a:srgbClr val="000000">
                    <a:alpha val="43137"/>
                  </a:srgbClr>
                </a:outerShdw>
              </a:effectLst>
            </a:endParaRPr>
          </a:p>
          <a:p>
            <a:pPr algn="l" rtl="0">
              <a:buFont typeface="Wingdings" panose="05000000000000000000" pitchFamily="2" charset="2"/>
              <a:buChar char="§"/>
            </a:pPr>
            <a:r>
              <a:rPr lang="en-US" b="1" dirty="0" smtClean="0">
                <a:effectLst>
                  <a:outerShdw blurRad="38100" dist="38100" dir="2700000" algn="tl">
                    <a:srgbClr val="000000">
                      <a:alpha val="43137"/>
                    </a:srgbClr>
                  </a:outerShdw>
                </a:effectLst>
              </a:rPr>
              <a:t>Ergonomic </a:t>
            </a:r>
            <a:r>
              <a:rPr lang="en-US" b="1" dirty="0">
                <a:effectLst>
                  <a:outerShdw blurRad="38100" dist="38100" dir="2700000" algn="tl">
                    <a:srgbClr val="000000">
                      <a:alpha val="43137"/>
                    </a:srgbClr>
                  </a:outerShdw>
                </a:effectLst>
              </a:rPr>
              <a:t>hazards include poor lighting, improperly adjusted workstations and chairs, frequent lifting, poor posture, awkward movements (especially if they are repetitive), having to use too much force (especially if you have to do it frequently). </a:t>
            </a:r>
          </a:p>
          <a:p>
            <a:endParaRPr lang="ar-JO" dirty="0"/>
          </a:p>
        </p:txBody>
      </p:sp>
    </p:spTree>
    <p:extLst>
      <p:ext uri="{BB962C8B-B14F-4D97-AF65-F5344CB8AC3E}">
        <p14:creationId xmlns:p14="http://schemas.microsoft.com/office/powerpoint/2010/main" val="40310895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t>ERGONOMICS HAZARDS</a:t>
            </a:r>
            <a:endParaRPr lang="ar-JO" dirty="0"/>
          </a:p>
        </p:txBody>
      </p:sp>
      <p:pic>
        <p:nvPicPr>
          <p:cNvPr id="5122" name="Picture 2" descr="C:\Users\win\Documents\Seating-Positi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9200"/>
            <a:ext cx="3124200" cy="5638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win\Documents\imagesv.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124200" y="1219200"/>
            <a:ext cx="2133599" cy="5638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win\Documents\imagesf.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1219200"/>
            <a:ext cx="3886200" cy="556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51234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JO"/>
          </a:p>
        </p:txBody>
      </p:sp>
      <p:sp>
        <p:nvSpPr>
          <p:cNvPr id="3" name="Content Placeholder 2"/>
          <p:cNvSpPr>
            <a:spLocks noGrp="1"/>
          </p:cNvSpPr>
          <p:nvPr>
            <p:ph idx="1"/>
          </p:nvPr>
        </p:nvSpPr>
        <p:spPr/>
        <p:txBody>
          <a:bodyPr/>
          <a:lstStyle/>
          <a:p>
            <a:pPr algn="l" rtl="0"/>
            <a:endParaRPr lang="ar-JO" dirty="0"/>
          </a:p>
        </p:txBody>
      </p:sp>
      <p:pic>
        <p:nvPicPr>
          <p:cNvPr id="2050" name="Picture 2" descr="C:\Users\win\Documents\Businessman-with-back-pain-1024x74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177"/>
            <a:ext cx="4876800" cy="667047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win\Documents\imagesvv.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0"/>
            <a:ext cx="4267200" cy="6608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773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763000" cy="1143000"/>
          </a:xfrm>
        </p:spPr>
        <p:txBody>
          <a:bodyPr>
            <a:normAutofit/>
          </a:bodyPr>
          <a:lstStyle/>
          <a:p>
            <a:r>
              <a:rPr lang="en-US" b="1" i="1" dirty="0" smtClean="0"/>
              <a:t>HUMAN EXPOSURE TO CHEMICALS</a:t>
            </a:r>
            <a:endParaRPr lang="ar-JO" b="1" i="1" dirty="0"/>
          </a:p>
        </p:txBody>
      </p:sp>
      <p:pic>
        <p:nvPicPr>
          <p:cNvPr id="3074" name="Picture 2" descr="C:\Users\win\Documents\imagesf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371600"/>
            <a:ext cx="4343400" cy="2209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win\Documents\InThePipeline_630.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87680" y="3505200"/>
            <a:ext cx="4312920" cy="3124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سمنار\untitled.bmp"/>
          <p:cNvPicPr>
            <a:picLocks noChangeAspect="1" noChangeArrowheads="1"/>
          </p:cNvPicPr>
          <p:nvPr/>
        </p:nvPicPr>
        <p:blipFill>
          <a:blip r:embed="rId4"/>
          <a:stretch>
            <a:fillRect/>
          </a:stretch>
        </p:blipFill>
        <p:spPr bwMode="auto">
          <a:xfrm>
            <a:off x="4800600" y="1371600"/>
            <a:ext cx="4114800" cy="5257800"/>
          </a:xfrm>
          <a:prstGeom prst="rect">
            <a:avLst/>
          </a:prstGeom>
          <a:noFill/>
        </p:spPr>
      </p:pic>
    </p:spTree>
    <p:extLst>
      <p:ext uri="{BB962C8B-B14F-4D97-AF65-F5344CB8AC3E}">
        <p14:creationId xmlns:p14="http://schemas.microsoft.com/office/powerpoint/2010/main" val="36610154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t>HUMAN EXPOSURE TO CHEMICALS</a:t>
            </a:r>
            <a:endParaRPr lang="ar-JO" dirty="0"/>
          </a:p>
        </p:txBody>
      </p:sp>
      <p:sp>
        <p:nvSpPr>
          <p:cNvPr id="3" name="Content Placeholder 2"/>
          <p:cNvSpPr>
            <a:spLocks noGrp="1"/>
          </p:cNvSpPr>
          <p:nvPr>
            <p:ph idx="1"/>
          </p:nvPr>
        </p:nvSpPr>
        <p:spPr>
          <a:xfrm>
            <a:off x="228600" y="1600200"/>
            <a:ext cx="8458200" cy="4800600"/>
          </a:xfrm>
        </p:spPr>
        <p:txBody>
          <a:bodyPr/>
          <a:lstStyle/>
          <a:p>
            <a:pPr algn="l" rtl="0">
              <a:buFont typeface="Wingdings" panose="05000000000000000000" pitchFamily="2" charset="2"/>
              <a:buChar char="§"/>
            </a:pPr>
            <a:r>
              <a:rPr lang="en-US" dirty="0" smtClean="0"/>
              <a:t>Chemicals are part of everyone's life.</a:t>
            </a:r>
          </a:p>
          <a:p>
            <a:pPr algn="l" rtl="0">
              <a:buFont typeface="Wingdings" panose="05000000000000000000" pitchFamily="2" charset="2"/>
              <a:buChar char="§"/>
            </a:pPr>
            <a:endParaRPr lang="en-US" dirty="0" smtClean="0"/>
          </a:p>
          <a:p>
            <a:pPr algn="l" rtl="0">
              <a:buFont typeface="Wingdings" panose="05000000000000000000" pitchFamily="2" charset="2"/>
              <a:buChar char="§"/>
            </a:pPr>
            <a:endParaRPr lang="en-US" dirty="0"/>
          </a:p>
          <a:p>
            <a:pPr algn="l" rtl="0">
              <a:buFont typeface="Wingdings" panose="05000000000000000000" pitchFamily="2" charset="2"/>
              <a:buChar char="§"/>
            </a:pPr>
            <a:endParaRPr lang="en-US" dirty="0" smtClean="0"/>
          </a:p>
          <a:p>
            <a:pPr algn="l" rtl="0">
              <a:buFont typeface="Wingdings" panose="05000000000000000000" pitchFamily="2" charset="2"/>
              <a:buChar char="§"/>
            </a:pPr>
            <a:r>
              <a:rPr lang="en-US" dirty="0" smtClean="0"/>
              <a:t>5-7million known</a:t>
            </a:r>
          </a:p>
          <a:p>
            <a:pPr algn="l" rtl="0">
              <a:buFont typeface="Wingdings" panose="05000000000000000000" pitchFamily="2" charset="2"/>
              <a:buChar char="§"/>
            </a:pPr>
            <a:r>
              <a:rPr lang="en-US" dirty="0" smtClean="0"/>
              <a:t>400millions tons</a:t>
            </a:r>
            <a:endParaRPr lang="ar-JO" dirty="0"/>
          </a:p>
        </p:txBody>
      </p:sp>
      <p:pic>
        <p:nvPicPr>
          <p:cNvPr id="4" name="Picture 2" descr="C:\Users\win\Documents\30149211-the-sources-of-chemical-hazards-in-a-food-processing-style-5-Stock-Photo.jpg"/>
          <p:cNvPicPr>
            <a:picLocks noChangeAspect="1" noChangeArrowheads="1"/>
          </p:cNvPicPr>
          <p:nvPr/>
        </p:nvPicPr>
        <p:blipFill rotWithShape="1">
          <a:blip r:embed="rId2">
            <a:extLst>
              <a:ext uri="{28A0092B-C50C-407E-A947-70E740481C1C}">
                <a14:useLocalDpi xmlns:a14="http://schemas.microsoft.com/office/drawing/2010/main" val="0"/>
              </a:ext>
            </a:extLst>
          </a:blip>
          <a:srcRect l="9012" t="3392" r="7472" b="4571"/>
          <a:stretch/>
        </p:blipFill>
        <p:spPr bwMode="auto">
          <a:xfrm>
            <a:off x="3916326" y="2133600"/>
            <a:ext cx="4952999" cy="49295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win\Documents\logo_wo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558" y="2133600"/>
            <a:ext cx="3570768"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71992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1000" b="-2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JO"/>
          </a:p>
        </p:txBody>
      </p:sp>
      <p:sp>
        <p:nvSpPr>
          <p:cNvPr id="3" name="Content Placeholder 2"/>
          <p:cNvSpPr>
            <a:spLocks noGrp="1"/>
          </p:cNvSpPr>
          <p:nvPr>
            <p:ph idx="1"/>
          </p:nvPr>
        </p:nvSpPr>
        <p:spPr/>
        <p:txBody>
          <a:bodyPr>
            <a:normAutofit lnSpcReduction="10000"/>
          </a:bodyPr>
          <a:lstStyle/>
          <a:p>
            <a:pPr marL="0" indent="0" algn="ctr" rtl="0">
              <a:buNone/>
            </a:pPr>
            <a:r>
              <a:rPr lang="en-US" sz="7200" b="1" i="1" dirty="0"/>
              <a:t>CHEMICAL  HAZARDS</a:t>
            </a:r>
            <a:r>
              <a:rPr lang="en-US" sz="7200" i="1" dirty="0"/>
              <a:t/>
            </a:r>
            <a:br>
              <a:rPr lang="en-US" sz="7200" i="1" dirty="0"/>
            </a:br>
            <a:r>
              <a:rPr lang="en-US" sz="7200" b="1" i="1" dirty="0" smtClean="0">
                <a:effectLst>
                  <a:outerShdw blurRad="38100" dist="38100" dir="2700000" algn="tl">
                    <a:srgbClr val="000000">
                      <a:alpha val="43137"/>
                    </a:srgbClr>
                  </a:outerShdw>
                </a:effectLst>
              </a:rPr>
              <a:t>PRESENTED </a:t>
            </a:r>
          </a:p>
          <a:p>
            <a:pPr marL="0" indent="0" algn="ctr" rtl="0">
              <a:buNone/>
            </a:pPr>
            <a:r>
              <a:rPr lang="en-US" sz="7200" b="1" i="1" dirty="0" smtClean="0">
                <a:effectLst>
                  <a:outerShdw blurRad="38100" dist="38100" dir="2700000" algn="tl">
                    <a:srgbClr val="000000">
                      <a:alpha val="43137"/>
                    </a:srgbClr>
                  </a:outerShdw>
                </a:effectLst>
              </a:rPr>
              <a:t>BY</a:t>
            </a:r>
          </a:p>
          <a:p>
            <a:pPr marL="0" indent="0" algn="ctr" rtl="0">
              <a:buNone/>
            </a:pPr>
            <a:r>
              <a:rPr lang="en-US" sz="7200" b="1" i="1" dirty="0" smtClean="0">
                <a:effectLst>
                  <a:outerShdw blurRad="38100" dist="38100" dir="2700000" algn="tl">
                    <a:srgbClr val="000000">
                      <a:alpha val="43137"/>
                    </a:srgbClr>
                  </a:outerShdw>
                </a:effectLst>
              </a:rPr>
              <a:t>MUNIR GARBA</a:t>
            </a:r>
            <a:endParaRPr lang="ar-JO" sz="7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990689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1143000"/>
          </a:xfrm>
        </p:spPr>
        <p:txBody>
          <a:bodyPr>
            <a:noAutofit/>
          </a:bodyPr>
          <a:lstStyle/>
          <a:p>
            <a:r>
              <a:rPr lang="en-US" b="1" dirty="0" smtClean="0"/>
              <a:t>CHEMICALS AS ADDITIVES</a:t>
            </a:r>
            <a:r>
              <a:rPr lang="en-US" dirty="0" smtClean="0"/>
              <a:t/>
            </a:r>
            <a:br>
              <a:rPr lang="en-US" dirty="0" smtClean="0"/>
            </a:br>
            <a:endParaRPr lang="ar-JO" dirty="0"/>
          </a:p>
        </p:txBody>
      </p:sp>
      <p:pic>
        <p:nvPicPr>
          <p:cNvPr id="2050" name="Picture 2" descr="F:\سمنار\food additives\صور\imagesCAAV1DTO.jpg"/>
          <p:cNvPicPr>
            <a:picLocks noGrp="1" noChangeAspect="1" noChangeArrowheads="1"/>
          </p:cNvPicPr>
          <p:nvPr>
            <p:ph idx="1"/>
          </p:nvPr>
        </p:nvPicPr>
        <p:blipFill>
          <a:blip r:embed="rId2"/>
          <a:stretch>
            <a:fillRect/>
          </a:stretch>
        </p:blipFill>
        <p:spPr bwMode="auto">
          <a:xfrm>
            <a:off x="4857751" y="4618600"/>
            <a:ext cx="4210049" cy="2239400"/>
          </a:xfrm>
          <a:prstGeom prst="rect">
            <a:avLst/>
          </a:prstGeom>
          <a:noFill/>
        </p:spPr>
      </p:pic>
      <p:sp>
        <p:nvSpPr>
          <p:cNvPr id="4" name="Rectangle 3"/>
          <p:cNvSpPr/>
          <p:nvPr/>
        </p:nvSpPr>
        <p:spPr>
          <a:xfrm>
            <a:off x="214282" y="785794"/>
            <a:ext cx="8929718" cy="2769989"/>
          </a:xfrm>
          <a:prstGeom prst="rect">
            <a:avLst/>
          </a:prstGeom>
        </p:spPr>
        <p:txBody>
          <a:bodyPr wrap="square">
            <a:spAutoFit/>
          </a:bodyPr>
          <a:lstStyle/>
          <a:p>
            <a:pPr algn="l" rtl="0"/>
            <a:r>
              <a:rPr lang="en-US" sz="2400" dirty="0"/>
              <a:t>E</a:t>
            </a:r>
            <a:r>
              <a:rPr lang="en-US" sz="2400" dirty="0" smtClean="0"/>
              <a:t>ach additive is assigned unique number, termed as "</a:t>
            </a:r>
            <a:r>
              <a:rPr lang="en-US" sz="2400" u="sng" dirty="0" smtClean="0">
                <a:hlinkClick r:id="rId3" tooltip="E number"/>
              </a:rPr>
              <a:t>E numbers</a:t>
            </a:r>
            <a:r>
              <a:rPr lang="en-US" sz="2400" dirty="0" smtClean="0"/>
              <a:t>", which is used in </a:t>
            </a:r>
            <a:r>
              <a:rPr lang="en-US" sz="2400" u="sng" dirty="0" smtClean="0">
                <a:hlinkClick r:id="rId4" tooltip="Europe"/>
              </a:rPr>
              <a:t>Europe</a:t>
            </a:r>
            <a:r>
              <a:rPr lang="en-US" sz="2400" dirty="0" smtClean="0"/>
              <a:t> for all approved additives</a:t>
            </a:r>
            <a:r>
              <a:rPr lang="en-US" dirty="0" smtClean="0"/>
              <a:t>. </a:t>
            </a:r>
          </a:p>
          <a:p>
            <a:pPr algn="l" rtl="0"/>
            <a:endParaRPr lang="en-US" dirty="0" smtClean="0"/>
          </a:p>
          <a:p>
            <a:pPr algn="l" rtl="0"/>
            <a:endParaRPr lang="en-US" dirty="0" smtClean="0"/>
          </a:p>
          <a:p>
            <a:pPr algn="l" rtl="0"/>
            <a:endParaRPr lang="en-US" dirty="0" smtClean="0"/>
          </a:p>
          <a:p>
            <a:pPr algn="l" rtl="0"/>
            <a:endParaRPr lang="en-US" dirty="0" smtClean="0"/>
          </a:p>
          <a:p>
            <a:pPr algn="l" rtl="0"/>
            <a:endParaRPr lang="en-US" dirty="0" smtClean="0"/>
          </a:p>
          <a:p>
            <a:pPr algn="l" rtl="0"/>
            <a:endParaRPr lang="en-US" dirty="0" smtClean="0"/>
          </a:p>
          <a:p>
            <a:pPr algn="l" rtl="0"/>
            <a:endParaRPr lang="ar-JO" dirty="0"/>
          </a:p>
        </p:txBody>
      </p:sp>
      <p:sp>
        <p:nvSpPr>
          <p:cNvPr id="9" name="Rectangle 8"/>
          <p:cNvSpPr/>
          <p:nvPr/>
        </p:nvSpPr>
        <p:spPr>
          <a:xfrm>
            <a:off x="214282" y="1571612"/>
            <a:ext cx="8929718" cy="3046988"/>
          </a:xfrm>
          <a:prstGeom prst="rect">
            <a:avLst/>
          </a:prstGeom>
        </p:spPr>
        <p:txBody>
          <a:bodyPr wrap="square">
            <a:spAutoFit/>
          </a:bodyPr>
          <a:lstStyle/>
          <a:p>
            <a:pPr lvl="0" algn="l" rtl="0"/>
            <a:r>
              <a:rPr lang="en-US" sz="2400" dirty="0" smtClean="0"/>
              <a:t>E100-199        Colours</a:t>
            </a:r>
            <a:endParaRPr lang="en-US" sz="2400" dirty="0"/>
          </a:p>
          <a:p>
            <a:pPr lvl="0" algn="l" rtl="0"/>
            <a:r>
              <a:rPr lang="en-US" sz="2400" dirty="0" smtClean="0"/>
              <a:t>E 200-297       Preservatives</a:t>
            </a:r>
          </a:p>
          <a:p>
            <a:pPr lvl="0" algn="l" rtl="0"/>
            <a:r>
              <a:rPr lang="en-US" sz="2400" dirty="0" smtClean="0"/>
              <a:t>E 300-385       Acidity Regulators, Anti-Oxidants, Mineral Salts</a:t>
            </a:r>
          </a:p>
          <a:p>
            <a:pPr lvl="0" algn="l" rtl="0"/>
            <a:r>
              <a:rPr lang="en-US" sz="2400" dirty="0" smtClean="0"/>
              <a:t>E 400-495      Vegetable Gums, Thickeners, Emulsifiers, Stabilizers</a:t>
            </a:r>
          </a:p>
          <a:p>
            <a:pPr lvl="0" algn="l" rtl="0"/>
            <a:r>
              <a:rPr lang="en-US" sz="2400" dirty="0" smtClean="0"/>
              <a:t>E 500-586       Mineral Salts, Anti-Caking Agents</a:t>
            </a:r>
          </a:p>
          <a:p>
            <a:pPr lvl="0" algn="l" rtl="0"/>
            <a:r>
              <a:rPr lang="en-US" sz="2400" dirty="0" smtClean="0"/>
              <a:t>E 620-641       Flavor Enhancers</a:t>
            </a:r>
          </a:p>
          <a:p>
            <a:pPr lvl="0" algn="l" rtl="0"/>
            <a:r>
              <a:rPr lang="en-US" sz="2400" dirty="0" smtClean="0"/>
              <a:t>E 900-1521    Thickeners, Vegetable Gums, Humectants, Artificial        </a:t>
            </a:r>
          </a:p>
          <a:p>
            <a:pPr lvl="0" algn="l" rtl="0"/>
            <a:r>
              <a:rPr lang="en-US" sz="2400" dirty="0" smtClean="0"/>
              <a:t>                        Sweeteners </a:t>
            </a:r>
          </a:p>
        </p:txBody>
      </p:sp>
      <p:pic>
        <p:nvPicPr>
          <p:cNvPr id="10" name="Picture 2" descr="F:\سمنار\Screenshot_20695_1000001.jpg"/>
          <p:cNvPicPr>
            <a:picLocks noChangeAspect="1" noChangeArrowheads="1"/>
          </p:cNvPicPr>
          <p:nvPr/>
        </p:nvPicPr>
        <p:blipFill>
          <a:blip r:embed="rId5"/>
          <a:srcRect/>
          <a:stretch>
            <a:fillRect/>
          </a:stretch>
        </p:blipFill>
        <p:spPr bwMode="auto">
          <a:xfrm>
            <a:off x="0" y="4618600"/>
            <a:ext cx="4857751" cy="2239400"/>
          </a:xfrm>
          <a:prstGeom prst="rect">
            <a:avLst/>
          </a:prstGeom>
          <a:noFill/>
        </p:spPr>
      </p:pic>
    </p:spTree>
    <p:extLst>
      <p:ext uri="{BB962C8B-B14F-4D97-AF65-F5344CB8AC3E}">
        <p14:creationId xmlns:p14="http://schemas.microsoft.com/office/powerpoint/2010/main" val="1611038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JO" dirty="0"/>
          </a:p>
        </p:txBody>
      </p:sp>
      <p:sp>
        <p:nvSpPr>
          <p:cNvPr id="5" name="Content Placeholder 4"/>
          <p:cNvSpPr>
            <a:spLocks noGrp="1"/>
          </p:cNvSpPr>
          <p:nvPr>
            <p:ph idx="1"/>
          </p:nvPr>
        </p:nvSpPr>
        <p:spPr/>
        <p:txBody>
          <a:bodyPr/>
          <a:lstStyle/>
          <a:p>
            <a:endParaRPr lang="ar-JO"/>
          </a:p>
        </p:txBody>
      </p:sp>
      <p:pic>
        <p:nvPicPr>
          <p:cNvPr id="1027" name="Picture 3"/>
          <p:cNvPicPr>
            <a:picLocks noChangeAspect="1" noChangeArrowheads="1"/>
          </p:cNvPicPr>
          <p:nvPr/>
        </p:nvPicPr>
        <p:blipFill>
          <a:blip r:embed="rId2"/>
          <a:srcRect/>
          <a:stretch>
            <a:fillRect/>
          </a:stretch>
        </p:blipFill>
        <p:spPr bwMode="auto">
          <a:xfrm>
            <a:off x="228600" y="228600"/>
            <a:ext cx="8763000" cy="6400800"/>
          </a:xfrm>
          <a:prstGeom prst="rect">
            <a:avLst/>
          </a:prstGeom>
          <a:noFill/>
          <a:ln w="9525">
            <a:noFill/>
            <a:miter lim="800000"/>
            <a:headEnd/>
            <a:tailEnd/>
          </a:ln>
          <a:effectLst/>
        </p:spPr>
      </p:pic>
    </p:spTree>
    <p:extLst>
      <p:ext uri="{BB962C8B-B14F-4D97-AF65-F5344CB8AC3E}">
        <p14:creationId xmlns:p14="http://schemas.microsoft.com/office/powerpoint/2010/main" val="27305393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F:\سمنار\صور\danger.bmp"/>
          <p:cNvPicPr>
            <a:picLocks noChangeAspect="1" noChangeArrowheads="1"/>
          </p:cNvPicPr>
          <p:nvPr/>
        </p:nvPicPr>
        <p:blipFill>
          <a:blip r:embed="rId2"/>
          <a:srcRect/>
          <a:stretch>
            <a:fillRect/>
          </a:stretch>
        </p:blipFill>
        <p:spPr bwMode="auto">
          <a:xfrm>
            <a:off x="0" y="228600"/>
            <a:ext cx="9067800" cy="5843606"/>
          </a:xfrm>
          <a:prstGeom prst="rect">
            <a:avLst/>
          </a:prstGeom>
          <a:noFill/>
        </p:spPr>
      </p:pic>
    </p:spTree>
    <p:extLst>
      <p:ext uri="{BB962C8B-B14F-4D97-AF65-F5344CB8AC3E}">
        <p14:creationId xmlns:p14="http://schemas.microsoft.com/office/powerpoint/2010/main" val="10407868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0"/>
            <a:ext cx="8763000" cy="990600"/>
          </a:xfrm>
        </p:spPr>
        <p:txBody>
          <a:bodyPr>
            <a:normAutofit fontScale="90000"/>
          </a:bodyPr>
          <a:lstStyle/>
          <a:p>
            <a:r>
              <a:rPr lang="en-US" b="1" i="1" dirty="0" smtClean="0"/>
              <a:t/>
            </a:r>
            <a:br>
              <a:rPr lang="en-US" b="1" i="1" dirty="0" smtClean="0"/>
            </a:br>
            <a:r>
              <a:rPr lang="en-US" b="1" i="1" dirty="0"/>
              <a:t/>
            </a:r>
            <a:br>
              <a:rPr lang="en-US" b="1" i="1" dirty="0"/>
            </a:br>
            <a:r>
              <a:rPr lang="en-US" sz="5300" b="1" i="1" dirty="0" smtClean="0"/>
              <a:t>HOW TOXIC CHEMICALS ENTER THE BODY </a:t>
            </a:r>
            <a:r>
              <a:rPr lang="en-US" sz="4900" dirty="0"/>
              <a:t/>
            </a:r>
            <a:br>
              <a:rPr lang="en-US" sz="4900" dirty="0"/>
            </a:br>
            <a:r>
              <a:rPr lang="en-US" dirty="0"/>
              <a:t> </a:t>
            </a:r>
            <a:endParaRPr lang="ar-JO" dirty="0"/>
          </a:p>
        </p:txBody>
      </p:sp>
      <p:sp>
        <p:nvSpPr>
          <p:cNvPr id="5" name="Content Placeholder 4"/>
          <p:cNvSpPr>
            <a:spLocks noGrp="1"/>
          </p:cNvSpPr>
          <p:nvPr>
            <p:ph idx="1"/>
          </p:nvPr>
        </p:nvSpPr>
        <p:spPr/>
        <p:txBody>
          <a:bodyPr/>
          <a:lstStyle/>
          <a:p>
            <a:pPr marL="0" indent="0" algn="l" rtl="0">
              <a:buNone/>
            </a:pPr>
            <a:endParaRPr lang="ar-JO" dirty="0"/>
          </a:p>
        </p:txBody>
      </p:sp>
      <p:pic>
        <p:nvPicPr>
          <p:cNvPr id="1026" name="Picture 2" descr="C:\Users\win\Downloads\route of Chemicals entr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47800"/>
            <a:ext cx="9144000" cy="4952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796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t>Physiological Classification of Toxic Chemicals and their Effects</a:t>
            </a:r>
            <a:r>
              <a:rPr lang="en-US" dirty="0"/>
              <a:t/>
            </a:r>
            <a:br>
              <a:rPr lang="en-US" dirty="0"/>
            </a:br>
            <a:endParaRPr lang="ar-JO" dirty="0"/>
          </a:p>
        </p:txBody>
      </p:sp>
      <p:sp>
        <p:nvSpPr>
          <p:cNvPr id="3" name="Content Placeholder 2"/>
          <p:cNvSpPr>
            <a:spLocks noGrp="1"/>
          </p:cNvSpPr>
          <p:nvPr>
            <p:ph idx="1"/>
          </p:nvPr>
        </p:nvSpPr>
        <p:spPr>
          <a:xfrm>
            <a:off x="228600" y="1524000"/>
            <a:ext cx="8686800" cy="5029200"/>
          </a:xfrm>
        </p:spPr>
        <p:txBody>
          <a:bodyPr>
            <a:normAutofit/>
          </a:bodyPr>
          <a:lstStyle/>
          <a:p>
            <a:pPr lvl="0" algn="l" rtl="0">
              <a:buFont typeface="Wingdings" panose="05000000000000000000" pitchFamily="2" charset="2"/>
              <a:buChar char="§"/>
            </a:pPr>
            <a:r>
              <a:rPr lang="en-US" b="1" dirty="0"/>
              <a:t>Irritants</a:t>
            </a:r>
            <a:r>
              <a:rPr lang="en-US" dirty="0"/>
              <a:t> - refers to some sort of aggravation of whatever tissue the material comes in contact with. </a:t>
            </a:r>
            <a:r>
              <a:rPr lang="en-US" i="1" dirty="0"/>
              <a:t>e.g. ammonia, nitrogen </a:t>
            </a:r>
            <a:r>
              <a:rPr lang="en-US" i="1" dirty="0" smtClean="0"/>
              <a:t>dioxide</a:t>
            </a:r>
          </a:p>
          <a:p>
            <a:pPr lvl="0" algn="l" rtl="0">
              <a:buFont typeface="Wingdings" panose="05000000000000000000" pitchFamily="2" charset="2"/>
              <a:buChar char="§"/>
            </a:pPr>
            <a:r>
              <a:rPr lang="en-US" b="1" dirty="0" err="1" smtClean="0"/>
              <a:t>Asphyxiants</a:t>
            </a:r>
            <a:r>
              <a:rPr lang="en-US" dirty="0" smtClean="0"/>
              <a:t> </a:t>
            </a:r>
            <a:r>
              <a:rPr lang="en-US" dirty="0"/>
              <a:t>- exert their effects through a depletion of oxygen to the tissues </a:t>
            </a:r>
            <a:r>
              <a:rPr lang="en-US" i="1" dirty="0"/>
              <a:t>e.g. </a:t>
            </a:r>
            <a:endParaRPr lang="en-US" i="1" dirty="0" smtClean="0"/>
          </a:p>
          <a:p>
            <a:pPr lvl="0" algn="l" rtl="0"/>
            <a:r>
              <a:rPr lang="en-US" i="1" dirty="0"/>
              <a:t> </a:t>
            </a:r>
            <a:r>
              <a:rPr lang="en-US" i="1" dirty="0" smtClean="0"/>
              <a:t> simple </a:t>
            </a:r>
            <a:r>
              <a:rPr lang="en-US" i="1" dirty="0" err="1"/>
              <a:t>asphyxiants</a:t>
            </a:r>
            <a:r>
              <a:rPr lang="en-US" i="1" dirty="0"/>
              <a:t> - carbon dioxide, nitrogen, methane, hydrogen </a:t>
            </a:r>
            <a:endParaRPr lang="en-US" i="1" dirty="0" smtClean="0"/>
          </a:p>
          <a:p>
            <a:pPr lvl="0" algn="l" rtl="0"/>
            <a:r>
              <a:rPr lang="en-US" i="1" dirty="0" smtClean="0"/>
              <a:t>chemical </a:t>
            </a:r>
            <a:r>
              <a:rPr lang="en-US" i="1" dirty="0" err="1"/>
              <a:t>asphyxiants</a:t>
            </a:r>
            <a:r>
              <a:rPr lang="en-US" i="1" dirty="0"/>
              <a:t> - carbon monoxide, hydrogen cyanide, hydrogen </a:t>
            </a:r>
            <a:r>
              <a:rPr lang="en-US" i="1" dirty="0" err="1"/>
              <a:t>sulphide</a:t>
            </a:r>
            <a:r>
              <a:rPr lang="en-US" i="1" dirty="0"/>
              <a:t>. </a:t>
            </a:r>
            <a:endParaRPr lang="en-US" dirty="0"/>
          </a:p>
          <a:p>
            <a:pPr algn="l" rtl="0">
              <a:buFont typeface="Wingdings" panose="05000000000000000000" pitchFamily="2" charset="2"/>
              <a:buChar char="§"/>
            </a:pPr>
            <a:endParaRPr lang="en-US" i="1" dirty="0" smtClean="0"/>
          </a:p>
          <a:p>
            <a:pPr algn="l" rtl="0">
              <a:buFont typeface="Wingdings" panose="05000000000000000000" pitchFamily="2" charset="2"/>
              <a:buChar char="§"/>
            </a:pPr>
            <a:endParaRPr lang="ar-JO" dirty="0"/>
          </a:p>
        </p:txBody>
      </p:sp>
    </p:spTree>
    <p:extLst>
      <p:ext uri="{BB962C8B-B14F-4D97-AF65-F5344CB8AC3E}">
        <p14:creationId xmlns:p14="http://schemas.microsoft.com/office/powerpoint/2010/main" val="577431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t>Physiological Classification of Toxic Chemicals and their Effects</a:t>
            </a:r>
            <a:endParaRPr lang="ar-JO" dirty="0"/>
          </a:p>
        </p:txBody>
      </p:sp>
      <p:sp>
        <p:nvSpPr>
          <p:cNvPr id="3" name="Content Placeholder 2"/>
          <p:cNvSpPr>
            <a:spLocks noGrp="1"/>
          </p:cNvSpPr>
          <p:nvPr>
            <p:ph idx="1"/>
          </p:nvPr>
        </p:nvSpPr>
        <p:spPr>
          <a:xfrm>
            <a:off x="228600" y="1600200"/>
            <a:ext cx="8915400" cy="4876800"/>
          </a:xfrm>
        </p:spPr>
        <p:txBody>
          <a:bodyPr>
            <a:normAutofit/>
          </a:bodyPr>
          <a:lstStyle/>
          <a:p>
            <a:pPr lvl="0" algn="l" rtl="0">
              <a:buFont typeface="Wingdings" panose="05000000000000000000" pitchFamily="2" charset="2"/>
              <a:buChar char="§"/>
            </a:pPr>
            <a:r>
              <a:rPr lang="en-US" b="1" dirty="0"/>
              <a:t>Narcotics or </a:t>
            </a:r>
            <a:r>
              <a:rPr lang="en-US" b="1" dirty="0" err="1"/>
              <a:t>Anaesthetics</a:t>
            </a:r>
            <a:r>
              <a:rPr lang="en-US" dirty="0"/>
              <a:t> - the main toxic action is the depressant effect upon the Central Nervous System. </a:t>
            </a:r>
            <a:r>
              <a:rPr lang="en-US" i="1" dirty="0"/>
              <a:t>e.g. - many organics, chloroform, </a:t>
            </a:r>
            <a:r>
              <a:rPr lang="en-US" i="1" dirty="0" smtClean="0"/>
              <a:t>xylene.</a:t>
            </a:r>
            <a:endParaRPr lang="en-US" dirty="0"/>
          </a:p>
          <a:p>
            <a:pPr algn="l" rtl="0">
              <a:buFont typeface="Wingdings" panose="05000000000000000000" pitchFamily="2" charset="2"/>
              <a:buChar char="§"/>
            </a:pPr>
            <a:r>
              <a:rPr lang="en-US" b="1" dirty="0" smtClean="0"/>
              <a:t>Systemic </a:t>
            </a:r>
            <a:r>
              <a:rPr lang="en-US" b="1" dirty="0"/>
              <a:t>Poisons</a:t>
            </a:r>
            <a:r>
              <a:rPr lang="en-US" dirty="0"/>
              <a:t> - the main toxic action includes the production of internal damage </a:t>
            </a:r>
            <a:r>
              <a:rPr lang="en-US" b="1" dirty="0"/>
              <a:t>e.g. hepatotoxic agents</a:t>
            </a:r>
            <a:r>
              <a:rPr lang="en-US" dirty="0"/>
              <a:t> - </a:t>
            </a:r>
            <a:r>
              <a:rPr lang="en-US" i="1" dirty="0"/>
              <a:t>toxic effects produce liver damage. e.g. carbon tetrachloride</a:t>
            </a:r>
            <a:r>
              <a:rPr lang="en-US" i="1" dirty="0" smtClean="0"/>
              <a:t>.</a:t>
            </a:r>
            <a:r>
              <a:rPr lang="en-US" b="1" dirty="0"/>
              <a:t> </a:t>
            </a:r>
            <a:endParaRPr lang="en-US" b="1" dirty="0" smtClean="0"/>
          </a:p>
          <a:p>
            <a:pPr algn="l" rtl="0">
              <a:buFont typeface="Wingdings" panose="05000000000000000000" pitchFamily="2" charset="2"/>
              <a:buChar char="§"/>
            </a:pPr>
            <a:r>
              <a:rPr lang="en-US" b="1" dirty="0" smtClean="0"/>
              <a:t>Nephrotoxic </a:t>
            </a:r>
            <a:r>
              <a:rPr lang="en-US" b="1" dirty="0"/>
              <a:t>agents</a:t>
            </a:r>
            <a:r>
              <a:rPr lang="en-US" dirty="0"/>
              <a:t> - </a:t>
            </a:r>
            <a:r>
              <a:rPr lang="en-US" i="1" dirty="0"/>
              <a:t>toxic effects produce kidney damage e.g. some halogenated hydrocarbons </a:t>
            </a:r>
            <a:endParaRPr lang="en-US" dirty="0"/>
          </a:p>
          <a:p>
            <a:pPr lvl="0" algn="l" rtl="0">
              <a:buFont typeface="Wingdings" panose="05000000000000000000" pitchFamily="2" charset="2"/>
              <a:buChar char="§"/>
            </a:pPr>
            <a:endParaRPr lang="en-US" i="1" dirty="0" smtClean="0"/>
          </a:p>
          <a:p>
            <a:pPr lvl="0" algn="l" rtl="0">
              <a:buFont typeface="Wingdings" panose="05000000000000000000" pitchFamily="2" charset="2"/>
              <a:buChar char="§"/>
            </a:pPr>
            <a:endParaRPr lang="en-US" dirty="0"/>
          </a:p>
          <a:p>
            <a:pPr algn="l" rtl="0"/>
            <a:endParaRPr lang="ar-JO" dirty="0"/>
          </a:p>
        </p:txBody>
      </p:sp>
    </p:spTree>
    <p:extLst>
      <p:ext uri="{BB962C8B-B14F-4D97-AF65-F5344CB8AC3E}">
        <p14:creationId xmlns:p14="http://schemas.microsoft.com/office/powerpoint/2010/main" val="559892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t>Physiological Classification of Toxic Chemicals and their Effects</a:t>
            </a:r>
            <a:endParaRPr lang="ar-JO" dirty="0"/>
          </a:p>
        </p:txBody>
      </p:sp>
      <p:sp>
        <p:nvSpPr>
          <p:cNvPr id="3" name="Content Placeholder 2"/>
          <p:cNvSpPr>
            <a:spLocks noGrp="1"/>
          </p:cNvSpPr>
          <p:nvPr>
            <p:ph idx="1"/>
          </p:nvPr>
        </p:nvSpPr>
        <p:spPr>
          <a:xfrm>
            <a:off x="228600" y="1600200"/>
            <a:ext cx="8458200" cy="4525963"/>
          </a:xfrm>
        </p:spPr>
        <p:txBody>
          <a:bodyPr>
            <a:normAutofit fontScale="92500" lnSpcReduction="10000"/>
          </a:bodyPr>
          <a:lstStyle/>
          <a:p>
            <a:pPr lvl="0" algn="l" rtl="0">
              <a:buFont typeface="Wingdings" panose="05000000000000000000" pitchFamily="2" charset="2"/>
              <a:buChar char="§"/>
            </a:pPr>
            <a:r>
              <a:rPr lang="en-US" b="1" dirty="0"/>
              <a:t>Carcinogens</a:t>
            </a:r>
            <a:r>
              <a:rPr lang="en-US" dirty="0"/>
              <a:t> - agents/compounds that will induce cancer in humans. </a:t>
            </a:r>
            <a:r>
              <a:rPr lang="en-US" i="1" dirty="0" smtClean="0"/>
              <a:t>e.g</a:t>
            </a:r>
            <a:r>
              <a:rPr lang="en-US" i="1" dirty="0"/>
              <a:t>. benzene, arsenic, inorganic salts of chromium, nickel, </a:t>
            </a:r>
            <a:r>
              <a:rPr lang="en-US" i="1" dirty="0" smtClean="0"/>
              <a:t>beryllium. Ethidium Bromide.</a:t>
            </a:r>
            <a:r>
              <a:rPr lang="en-US" b="1" dirty="0" smtClean="0"/>
              <a:t> </a:t>
            </a:r>
          </a:p>
          <a:p>
            <a:pPr lvl="0" algn="l" rtl="0">
              <a:buFont typeface="Wingdings" panose="05000000000000000000" pitchFamily="2" charset="2"/>
              <a:buChar char="§"/>
            </a:pPr>
            <a:r>
              <a:rPr lang="en-US" b="1" dirty="0" smtClean="0"/>
              <a:t>Mutagens</a:t>
            </a:r>
            <a:r>
              <a:rPr lang="en-US" dirty="0" smtClean="0"/>
              <a:t> </a:t>
            </a:r>
            <a:r>
              <a:rPr lang="en-US" dirty="0"/>
              <a:t>- agents that affect the cells of the exposed people in such a way that it may cause cancer in the exposed individual or an undesirable mutation to occur in some later generation. </a:t>
            </a:r>
            <a:br>
              <a:rPr lang="en-US" dirty="0"/>
            </a:br>
            <a:r>
              <a:rPr lang="en-US" i="1" dirty="0" smtClean="0"/>
              <a:t>e.g. </a:t>
            </a:r>
            <a:r>
              <a:rPr lang="en-US" i="1" dirty="0"/>
              <a:t>variety of chemical agents that alter the genetic message.</a:t>
            </a:r>
            <a:r>
              <a:rPr lang="en-US" dirty="0"/>
              <a:t> </a:t>
            </a:r>
          </a:p>
          <a:p>
            <a:pPr algn="l" rtl="0">
              <a:buFont typeface="Wingdings" panose="05000000000000000000" pitchFamily="2" charset="2"/>
              <a:buChar char="§"/>
            </a:pPr>
            <a:endParaRPr lang="en-US" i="1" dirty="0" smtClean="0"/>
          </a:p>
          <a:p>
            <a:pPr algn="l" rtl="0">
              <a:buFont typeface="Wingdings" panose="05000000000000000000" pitchFamily="2" charset="2"/>
              <a:buChar char="§"/>
            </a:pPr>
            <a:endParaRPr lang="ar-JO" dirty="0"/>
          </a:p>
        </p:txBody>
      </p:sp>
    </p:spTree>
    <p:extLst>
      <p:ext uri="{BB962C8B-B14F-4D97-AF65-F5344CB8AC3E}">
        <p14:creationId xmlns:p14="http://schemas.microsoft.com/office/powerpoint/2010/main" val="32622602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t>Physiological Classification of Toxic Chemicals and their Effects</a:t>
            </a:r>
            <a:endParaRPr lang="ar-JO" dirty="0"/>
          </a:p>
        </p:txBody>
      </p:sp>
      <p:sp>
        <p:nvSpPr>
          <p:cNvPr id="3" name="Content Placeholder 2"/>
          <p:cNvSpPr>
            <a:spLocks noGrp="1"/>
          </p:cNvSpPr>
          <p:nvPr>
            <p:ph idx="1"/>
          </p:nvPr>
        </p:nvSpPr>
        <p:spPr/>
        <p:txBody>
          <a:bodyPr/>
          <a:lstStyle/>
          <a:p>
            <a:pPr algn="l" rtl="0"/>
            <a:endParaRPr lang="ar-JO" dirty="0"/>
          </a:p>
        </p:txBody>
      </p:sp>
      <p:pic>
        <p:nvPicPr>
          <p:cNvPr id="1026" name="Picture 2" descr="C:\Users\win\Documents\mutan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24000"/>
            <a:ext cx="8458200"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86408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t>Physiological Classification of Toxic Chemicals and their Effects</a:t>
            </a:r>
            <a:endParaRPr lang="ar-JO" dirty="0"/>
          </a:p>
        </p:txBody>
      </p:sp>
      <p:sp>
        <p:nvSpPr>
          <p:cNvPr id="3" name="Content Placeholder 2"/>
          <p:cNvSpPr>
            <a:spLocks noGrp="1"/>
          </p:cNvSpPr>
          <p:nvPr>
            <p:ph idx="1"/>
          </p:nvPr>
        </p:nvSpPr>
        <p:spPr/>
        <p:txBody>
          <a:bodyPr/>
          <a:lstStyle/>
          <a:p>
            <a:pPr algn="l" rtl="0"/>
            <a:endParaRPr lang="ar-JO" dirty="0"/>
          </a:p>
        </p:txBody>
      </p:sp>
      <p:pic>
        <p:nvPicPr>
          <p:cNvPr id="3074" name="Picture 2" descr="C:\Users\win\Documents\Anaemi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447800"/>
            <a:ext cx="8458200"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30283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t>Physiological Classification of Toxic Chemicals and their Effects</a:t>
            </a:r>
            <a:endParaRPr lang="ar-JO" dirty="0"/>
          </a:p>
        </p:txBody>
      </p:sp>
      <p:sp>
        <p:nvSpPr>
          <p:cNvPr id="3" name="Content Placeholder 2"/>
          <p:cNvSpPr>
            <a:spLocks noGrp="1"/>
          </p:cNvSpPr>
          <p:nvPr>
            <p:ph idx="1"/>
          </p:nvPr>
        </p:nvSpPr>
        <p:spPr/>
        <p:txBody>
          <a:bodyPr/>
          <a:lstStyle/>
          <a:p>
            <a:pPr lvl="0" algn="just" rtl="0"/>
            <a:r>
              <a:rPr lang="en-US" b="1" dirty="0">
                <a:effectLst>
                  <a:outerShdw blurRad="38100" dist="38100" dir="2700000" algn="tl">
                    <a:srgbClr val="000000">
                      <a:alpha val="43137"/>
                    </a:srgbClr>
                  </a:outerShdw>
                </a:effectLst>
              </a:rPr>
              <a:t>Teratogens</a:t>
            </a:r>
            <a:r>
              <a:rPr lang="en-US" dirty="0">
                <a:effectLst>
                  <a:outerShdw blurRad="38100" dist="38100" dir="2700000" algn="tl">
                    <a:srgbClr val="000000">
                      <a:alpha val="43137"/>
                    </a:srgbClr>
                  </a:outerShdw>
                </a:effectLst>
              </a:rPr>
              <a:t> - Agents or compounds that a pregnant woman takes into her body that generate defects in the fetus </a:t>
            </a:r>
            <a:r>
              <a:rPr lang="en-US" i="1" dirty="0" smtClean="0">
                <a:effectLst>
                  <a:outerShdw blurRad="38100" dist="38100" dir="2700000" algn="tl">
                    <a:srgbClr val="000000">
                      <a:alpha val="43137"/>
                    </a:srgbClr>
                  </a:outerShdw>
                </a:effectLst>
              </a:rPr>
              <a:t>e.g</a:t>
            </a:r>
            <a:r>
              <a:rPr lang="en-US" i="1" dirty="0">
                <a:effectLst>
                  <a:outerShdw blurRad="38100" dist="38100" dir="2700000" algn="tl">
                    <a:srgbClr val="000000">
                      <a:alpha val="43137"/>
                    </a:srgbClr>
                  </a:outerShdw>
                </a:effectLst>
              </a:rPr>
              <a:t>. Thalidomide, possibly steroids</a:t>
            </a:r>
            <a:r>
              <a:rPr lang="en-US" dirty="0">
                <a:effectLst>
                  <a:outerShdw blurRad="38100" dist="38100" dir="2700000" algn="tl">
                    <a:srgbClr val="000000">
                      <a:alpha val="43137"/>
                    </a:srgbClr>
                  </a:outerShdw>
                </a:effectLst>
              </a:rPr>
              <a:t>. </a:t>
            </a:r>
            <a:r>
              <a:rPr lang="en-US" dirty="0" smtClean="0">
                <a:effectLst>
                  <a:outerShdw blurRad="38100" dist="38100" dir="2700000" algn="tl">
                    <a:srgbClr val="000000">
                      <a:alpha val="43137"/>
                    </a:srgbClr>
                  </a:outerShdw>
                </a:effectLst>
              </a:rPr>
              <a:t>13, cis-retinoic acid Isotretinoin.</a:t>
            </a:r>
            <a:endParaRPr lang="en-US" dirty="0">
              <a:effectLst>
                <a:outerShdw blurRad="38100" dist="38100" dir="2700000" algn="tl">
                  <a:srgbClr val="000000">
                    <a:alpha val="43137"/>
                  </a:srgbClr>
                </a:outerShdw>
              </a:effectLst>
            </a:endParaRPr>
          </a:p>
          <a:p>
            <a:pPr algn="l" rtl="0"/>
            <a:endParaRPr lang="ar-JO" dirty="0"/>
          </a:p>
        </p:txBody>
      </p:sp>
    </p:spTree>
    <p:extLst>
      <p:ext uri="{BB962C8B-B14F-4D97-AF65-F5344CB8AC3E}">
        <p14:creationId xmlns:p14="http://schemas.microsoft.com/office/powerpoint/2010/main" val="20563083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smtClean="0"/>
              <a:t>INTRODUCTION</a:t>
            </a:r>
            <a:endParaRPr lang="ar-JO" b="1" i="1" dirty="0"/>
          </a:p>
        </p:txBody>
      </p:sp>
      <p:sp>
        <p:nvSpPr>
          <p:cNvPr id="3" name="Content Placeholder 2"/>
          <p:cNvSpPr>
            <a:spLocks noGrp="1"/>
          </p:cNvSpPr>
          <p:nvPr>
            <p:ph idx="1"/>
          </p:nvPr>
        </p:nvSpPr>
        <p:spPr>
          <a:xfrm>
            <a:off x="152400" y="1600200"/>
            <a:ext cx="8839200" cy="4525963"/>
          </a:xfrm>
        </p:spPr>
        <p:txBody>
          <a:bodyPr>
            <a:normAutofit/>
          </a:bodyPr>
          <a:lstStyle/>
          <a:p>
            <a:pPr algn="l" rtl="0">
              <a:buFont typeface="Wingdings" panose="05000000000000000000" pitchFamily="2" charset="2"/>
              <a:buChar char="§"/>
            </a:pPr>
            <a:r>
              <a:rPr lang="en-US" b="1" dirty="0">
                <a:effectLst>
                  <a:outerShdw blurRad="38100" dist="38100" dir="2700000" algn="tl">
                    <a:srgbClr val="000000">
                      <a:alpha val="43137"/>
                    </a:srgbClr>
                  </a:outerShdw>
                </a:effectLst>
              </a:rPr>
              <a:t>H</a:t>
            </a:r>
            <a:r>
              <a:rPr lang="en-US" b="1" dirty="0" smtClean="0">
                <a:effectLst>
                  <a:outerShdw blurRad="38100" dist="38100" dir="2700000" algn="tl">
                    <a:srgbClr val="000000">
                      <a:alpha val="43137"/>
                    </a:srgbClr>
                  </a:outerShdw>
                </a:effectLst>
              </a:rPr>
              <a:t>uman </a:t>
            </a:r>
            <a:r>
              <a:rPr lang="en-US" b="1" dirty="0">
                <a:effectLst>
                  <a:outerShdw blurRad="38100" dist="38100" dir="2700000" algn="tl">
                    <a:srgbClr val="000000">
                      <a:alpha val="43137"/>
                    </a:srgbClr>
                  </a:outerShdw>
                </a:effectLst>
              </a:rPr>
              <a:t>beings live with numerous hazards that threaten them. </a:t>
            </a:r>
            <a:endParaRPr lang="en-US" b="1" dirty="0" smtClean="0">
              <a:effectLst>
                <a:outerShdw blurRad="38100" dist="38100" dir="2700000" algn="tl">
                  <a:srgbClr val="000000">
                    <a:alpha val="43137"/>
                  </a:srgbClr>
                </a:outerShdw>
              </a:effectLst>
            </a:endParaRPr>
          </a:p>
          <a:p>
            <a:pPr algn="l" rtl="0">
              <a:buFont typeface="Wingdings" panose="05000000000000000000" pitchFamily="2" charset="2"/>
              <a:buChar char="§"/>
            </a:pPr>
            <a:r>
              <a:rPr lang="en-US" b="1" dirty="0" smtClean="0">
                <a:effectLst>
                  <a:outerShdw blurRad="38100" dist="38100" dir="2700000" algn="tl">
                    <a:srgbClr val="000000">
                      <a:alpha val="43137"/>
                    </a:srgbClr>
                  </a:outerShdw>
                </a:effectLst>
              </a:rPr>
              <a:t>Some </a:t>
            </a:r>
            <a:r>
              <a:rPr lang="en-US" b="1" dirty="0">
                <a:effectLst>
                  <a:outerShdw blurRad="38100" dist="38100" dir="2700000" algn="tl">
                    <a:srgbClr val="000000">
                      <a:alpha val="43137"/>
                    </a:srgbClr>
                  </a:outerShdw>
                </a:effectLst>
              </a:rPr>
              <a:t>hazards are related to human inventions, </a:t>
            </a:r>
            <a:endParaRPr lang="en-US" b="1" dirty="0" smtClean="0">
              <a:effectLst>
                <a:outerShdw blurRad="38100" dist="38100" dir="2700000" algn="tl">
                  <a:srgbClr val="000000">
                    <a:alpha val="43137"/>
                  </a:srgbClr>
                </a:outerShdw>
              </a:effectLst>
            </a:endParaRPr>
          </a:p>
          <a:p>
            <a:pPr algn="l" rtl="0">
              <a:buFont typeface="Wingdings" panose="05000000000000000000" pitchFamily="2" charset="2"/>
              <a:buChar char="§"/>
            </a:pPr>
            <a:r>
              <a:rPr lang="en-US" b="1" dirty="0">
                <a:effectLst>
                  <a:outerShdw blurRad="38100" dist="38100" dir="2700000" algn="tl">
                    <a:srgbClr val="000000">
                      <a:alpha val="43137"/>
                    </a:srgbClr>
                  </a:outerShdw>
                </a:effectLst>
              </a:rPr>
              <a:t>S</a:t>
            </a:r>
            <a:r>
              <a:rPr lang="en-US" b="1" dirty="0" smtClean="0">
                <a:effectLst>
                  <a:outerShdw blurRad="38100" dist="38100" dir="2700000" algn="tl">
                    <a:srgbClr val="000000">
                      <a:alpha val="43137"/>
                    </a:srgbClr>
                  </a:outerShdw>
                </a:effectLst>
              </a:rPr>
              <a:t>ome </a:t>
            </a:r>
            <a:r>
              <a:rPr lang="en-US" b="1" dirty="0">
                <a:effectLst>
                  <a:outerShdw blurRad="38100" dist="38100" dir="2700000" algn="tl">
                    <a:srgbClr val="000000">
                      <a:alpha val="43137"/>
                    </a:srgbClr>
                  </a:outerShdw>
                </a:effectLst>
              </a:rPr>
              <a:t>to biological </a:t>
            </a:r>
            <a:r>
              <a:rPr lang="en-US" b="1" dirty="0" smtClean="0">
                <a:effectLst>
                  <a:outerShdw blurRad="38100" dist="38100" dir="2700000" algn="tl">
                    <a:srgbClr val="000000">
                      <a:alpha val="43137"/>
                    </a:srgbClr>
                  </a:outerShdw>
                </a:effectLst>
              </a:rPr>
              <a:t>matters</a:t>
            </a:r>
            <a:r>
              <a:rPr lang="en-US" b="1" dirty="0">
                <a:effectLst>
                  <a:outerShdw blurRad="38100" dist="38100" dir="2700000" algn="tl">
                    <a:srgbClr val="000000">
                      <a:alpha val="43137"/>
                    </a:srgbClr>
                  </a:outerShdw>
                </a:effectLst>
              </a:rPr>
              <a:t>.</a:t>
            </a:r>
            <a:endParaRPr lang="en-US" b="1" dirty="0" smtClean="0">
              <a:effectLst>
                <a:outerShdw blurRad="38100" dist="38100" dir="2700000" algn="tl">
                  <a:srgbClr val="000000">
                    <a:alpha val="43137"/>
                  </a:srgbClr>
                </a:outerShdw>
              </a:effectLst>
            </a:endParaRPr>
          </a:p>
          <a:p>
            <a:pPr algn="l" rtl="0">
              <a:buFont typeface="Wingdings" panose="05000000000000000000" pitchFamily="2" charset="2"/>
              <a:buChar char="§"/>
            </a:pPr>
            <a:r>
              <a:rPr lang="en-US" b="1" dirty="0">
                <a:effectLst>
                  <a:outerShdw blurRad="38100" dist="38100" dir="2700000" algn="tl">
                    <a:srgbClr val="000000">
                      <a:alpha val="43137"/>
                    </a:srgbClr>
                  </a:outerShdw>
                </a:effectLst>
              </a:rPr>
              <a:t>A</a:t>
            </a:r>
            <a:r>
              <a:rPr lang="en-US" b="1" dirty="0" smtClean="0">
                <a:effectLst>
                  <a:outerShdw blurRad="38100" dist="38100" dir="2700000" algn="tl">
                    <a:srgbClr val="000000">
                      <a:alpha val="43137"/>
                    </a:srgbClr>
                  </a:outerShdw>
                </a:effectLst>
              </a:rPr>
              <a:t>nd </a:t>
            </a:r>
            <a:r>
              <a:rPr lang="en-US" b="1" dirty="0">
                <a:effectLst>
                  <a:outerShdw blurRad="38100" dist="38100" dir="2700000" algn="tl">
                    <a:srgbClr val="000000">
                      <a:alpha val="43137"/>
                    </a:srgbClr>
                  </a:outerShdw>
                </a:effectLst>
              </a:rPr>
              <a:t>others have to do with the type of work or activities human beings engage themselves in. </a:t>
            </a:r>
            <a:r>
              <a:rPr lang="en-US" b="1" i="1" dirty="0">
                <a:effectLst>
                  <a:outerShdw blurRad="38100" dist="38100" dir="2700000" algn="tl">
                    <a:srgbClr val="000000">
                      <a:alpha val="43137"/>
                    </a:srgbClr>
                  </a:outerShdw>
                </a:effectLst>
              </a:rPr>
              <a:t> </a:t>
            </a:r>
            <a:endParaRPr lang="en-US" b="1" dirty="0">
              <a:effectLst>
                <a:outerShdw blurRad="38100" dist="38100" dir="2700000" algn="tl">
                  <a:srgbClr val="000000">
                    <a:alpha val="43137"/>
                  </a:srgbClr>
                </a:outerShdw>
              </a:effectLst>
            </a:endParaRPr>
          </a:p>
          <a:p>
            <a:pPr algn="l" rtl="0"/>
            <a:endParaRPr lang="ar-JO" dirty="0"/>
          </a:p>
        </p:txBody>
      </p:sp>
    </p:spTree>
    <p:extLst>
      <p:ext uri="{BB962C8B-B14F-4D97-AF65-F5344CB8AC3E}">
        <p14:creationId xmlns:p14="http://schemas.microsoft.com/office/powerpoint/2010/main" val="25741633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t>Physiological Classification of Toxic Chemicals and their Effects</a:t>
            </a:r>
            <a:endParaRPr lang="ar-JO" dirty="0"/>
          </a:p>
        </p:txBody>
      </p:sp>
      <p:sp>
        <p:nvSpPr>
          <p:cNvPr id="3" name="Content Placeholder 2"/>
          <p:cNvSpPr>
            <a:spLocks noGrp="1"/>
          </p:cNvSpPr>
          <p:nvPr>
            <p:ph idx="1"/>
          </p:nvPr>
        </p:nvSpPr>
        <p:spPr>
          <a:xfrm>
            <a:off x="76200" y="1600200"/>
            <a:ext cx="8991600" cy="4953000"/>
          </a:xfrm>
        </p:spPr>
        <p:txBody>
          <a:bodyPr>
            <a:normAutofit fontScale="85000" lnSpcReduction="20000"/>
          </a:bodyPr>
          <a:lstStyle/>
          <a:p>
            <a:pPr algn="l" rtl="0"/>
            <a:endParaRPr lang="en-US" dirty="0" smtClean="0"/>
          </a:p>
          <a:p>
            <a:pPr algn="l" rtl="0"/>
            <a:endParaRPr lang="en-US" dirty="0"/>
          </a:p>
          <a:p>
            <a:pPr algn="l" rtl="0"/>
            <a:endParaRPr lang="en-US" dirty="0" smtClean="0"/>
          </a:p>
          <a:p>
            <a:pPr algn="l" rtl="0"/>
            <a:endParaRPr lang="en-US" dirty="0"/>
          </a:p>
          <a:p>
            <a:pPr marL="0" indent="0" algn="l" rtl="0">
              <a:buNone/>
            </a:pPr>
            <a:endParaRPr lang="en-US" dirty="0" smtClean="0"/>
          </a:p>
          <a:p>
            <a:pPr marL="0" indent="0" algn="l" rtl="0">
              <a:buNone/>
            </a:pPr>
            <a:endParaRPr lang="en-US" dirty="0" smtClean="0"/>
          </a:p>
          <a:p>
            <a:pPr marL="0" indent="0" algn="l" rtl="0">
              <a:buNone/>
            </a:pPr>
            <a:endParaRPr lang="en-US" dirty="0"/>
          </a:p>
          <a:p>
            <a:pPr marL="0" indent="0" algn="l" rtl="0">
              <a:buNone/>
            </a:pPr>
            <a:endParaRPr lang="en-US" dirty="0" smtClean="0"/>
          </a:p>
          <a:p>
            <a:pPr marL="0" indent="0" algn="l" rtl="0">
              <a:buNone/>
            </a:pPr>
            <a:endParaRPr lang="en-US" dirty="0"/>
          </a:p>
          <a:p>
            <a:pPr marL="0" indent="0" algn="l" rtl="0">
              <a:buNone/>
            </a:pPr>
            <a:endParaRPr lang="en-US" dirty="0" smtClean="0"/>
          </a:p>
          <a:p>
            <a:pPr marL="0" indent="0" algn="l" rtl="0">
              <a:buNone/>
            </a:pPr>
            <a:r>
              <a:rPr lang="en-US" dirty="0" smtClean="0"/>
              <a:t>Thoraco-omphalopagus </a:t>
            </a:r>
            <a:r>
              <a:rPr lang="en-US" dirty="0"/>
              <a:t>female conjoined </a:t>
            </a:r>
            <a:r>
              <a:rPr lang="en-US" dirty="0" smtClean="0"/>
              <a:t>twins(Females) </a:t>
            </a:r>
            <a:endParaRPr lang="ar-JO" dirty="0"/>
          </a:p>
        </p:txBody>
      </p:sp>
      <p:pic>
        <p:nvPicPr>
          <p:cNvPr id="4"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l="14261" t="10275" r="46317" b="10061"/>
          <a:stretch/>
        </p:blipFill>
        <p:spPr bwMode="auto">
          <a:xfrm>
            <a:off x="186070" y="1371600"/>
            <a:ext cx="8458200" cy="4346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14458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rtl="0"/>
            <a:r>
              <a:rPr lang="en-US" b="1" i="1" dirty="0"/>
              <a:t>Factors that Determine the Type of Toxic Effect of a Chemical</a:t>
            </a:r>
            <a:endParaRPr lang="en-US" dirty="0"/>
          </a:p>
        </p:txBody>
      </p:sp>
      <p:sp>
        <p:nvSpPr>
          <p:cNvPr id="3" name="Content Placeholder 2"/>
          <p:cNvSpPr>
            <a:spLocks noGrp="1"/>
          </p:cNvSpPr>
          <p:nvPr>
            <p:ph idx="1"/>
          </p:nvPr>
        </p:nvSpPr>
        <p:spPr>
          <a:xfrm>
            <a:off x="76200" y="1600200"/>
            <a:ext cx="9067800" cy="4525963"/>
          </a:xfrm>
        </p:spPr>
        <p:txBody>
          <a:bodyPr/>
          <a:lstStyle/>
          <a:p>
            <a:pPr marL="0" indent="0" algn="l" rtl="0">
              <a:buNone/>
            </a:pPr>
            <a:r>
              <a:rPr lang="en-US" b="1" dirty="0">
                <a:effectLst>
                  <a:outerShdw blurRad="38100" dist="38100" dir="2700000" algn="tl">
                    <a:srgbClr val="000000">
                      <a:alpha val="43137"/>
                    </a:srgbClr>
                  </a:outerShdw>
                </a:effectLst>
              </a:rPr>
              <a:t>There are a number of factors that determine the type of toxic effect a chemical can have on human beings</a:t>
            </a:r>
            <a:r>
              <a:rPr lang="en-US" b="1" dirty="0" smtClean="0">
                <a:effectLst>
                  <a:outerShdw blurRad="38100" dist="38100" dir="2700000" algn="tl">
                    <a:srgbClr val="000000">
                      <a:alpha val="43137"/>
                    </a:srgbClr>
                  </a:outerShdw>
                </a:effectLst>
              </a:rPr>
              <a:t>. </a:t>
            </a:r>
            <a:r>
              <a:rPr lang="en-US" b="1" dirty="0">
                <a:effectLst>
                  <a:outerShdw blurRad="38100" dist="38100" dir="2700000" algn="tl">
                    <a:srgbClr val="000000">
                      <a:alpha val="43137"/>
                    </a:srgbClr>
                  </a:outerShdw>
                </a:effectLst>
              </a:rPr>
              <a:t>These factors include: </a:t>
            </a:r>
          </a:p>
          <a:p>
            <a:pPr marL="514350" indent="-514350" algn="l" rtl="0">
              <a:buAutoNum type="arabicPeriod"/>
            </a:pPr>
            <a:r>
              <a:rPr lang="en-US" b="1" dirty="0" smtClean="0">
                <a:effectLst>
                  <a:outerShdw blurRad="38100" dist="38100" dir="2700000" algn="tl">
                    <a:srgbClr val="000000">
                      <a:alpha val="43137"/>
                    </a:srgbClr>
                  </a:outerShdw>
                </a:effectLst>
              </a:rPr>
              <a:t>The </a:t>
            </a:r>
            <a:r>
              <a:rPr lang="en-US" b="1" dirty="0">
                <a:effectLst>
                  <a:outerShdw blurRad="38100" dist="38100" dir="2700000" algn="tl">
                    <a:srgbClr val="000000">
                      <a:alpha val="43137"/>
                    </a:srgbClr>
                  </a:outerShdw>
                </a:effectLst>
              </a:rPr>
              <a:t>chemical composition of the hazardous substance (certain substances are more harmful than others because of their chemical structure</a:t>
            </a:r>
            <a:r>
              <a:rPr lang="en-US" b="1" dirty="0" smtClean="0">
                <a:effectLst>
                  <a:outerShdw blurRad="38100" dist="38100" dir="2700000" algn="tl">
                    <a:srgbClr val="000000">
                      <a:alpha val="43137"/>
                    </a:srgbClr>
                  </a:outerShdw>
                </a:effectLst>
              </a:rPr>
              <a:t>);</a:t>
            </a:r>
          </a:p>
          <a:p>
            <a:pPr marL="514350" indent="-514350" algn="l" rtl="0">
              <a:buAutoNum type="arabicPeriod"/>
            </a:pPr>
            <a:r>
              <a:rPr lang="en-US" b="1" dirty="0">
                <a:effectLst>
                  <a:outerShdw blurRad="38100" dist="38100" dir="2700000" algn="tl">
                    <a:srgbClr val="000000">
                      <a:alpha val="43137"/>
                    </a:srgbClr>
                  </a:outerShdw>
                </a:effectLst>
              </a:rPr>
              <a:t>The physical form of the chemical (dust, vapour, liquid, etc.);</a:t>
            </a:r>
            <a:endParaRPr lang="ar-JO"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721746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t>Factors that Determine the Type of Toxic Effect of a Chemical</a:t>
            </a:r>
            <a:endParaRPr lang="ar-JO" dirty="0"/>
          </a:p>
        </p:txBody>
      </p:sp>
      <p:sp>
        <p:nvSpPr>
          <p:cNvPr id="3" name="Content Placeholder 2"/>
          <p:cNvSpPr>
            <a:spLocks noGrp="1"/>
          </p:cNvSpPr>
          <p:nvPr>
            <p:ph idx="1"/>
          </p:nvPr>
        </p:nvSpPr>
        <p:spPr>
          <a:xfrm>
            <a:off x="152400" y="1600200"/>
            <a:ext cx="8534400" cy="4800600"/>
          </a:xfrm>
        </p:spPr>
        <p:txBody>
          <a:bodyPr>
            <a:normAutofit lnSpcReduction="10000"/>
          </a:bodyPr>
          <a:lstStyle/>
          <a:p>
            <a:pPr marL="0" indent="0" algn="l" rtl="0">
              <a:buNone/>
            </a:pPr>
            <a:r>
              <a:rPr lang="en-US" b="1" dirty="0" smtClean="0">
                <a:effectLst>
                  <a:outerShdw blurRad="38100" dist="38100" dir="2700000" algn="tl">
                    <a:srgbClr val="000000">
                      <a:alpha val="43137"/>
                    </a:srgbClr>
                  </a:outerShdw>
                </a:effectLst>
              </a:rPr>
              <a:t>3.The </a:t>
            </a:r>
            <a:r>
              <a:rPr lang="en-US" b="1" dirty="0">
                <a:effectLst>
                  <a:outerShdw blurRad="38100" dist="38100" dir="2700000" algn="tl">
                    <a:srgbClr val="000000">
                      <a:alpha val="43137"/>
                    </a:srgbClr>
                  </a:outerShdw>
                </a:effectLst>
              </a:rPr>
              <a:t>route of entry by which the chemical gets into the body (chemicals have different routes of entry. </a:t>
            </a:r>
            <a:endParaRPr lang="en-US" b="1" dirty="0" smtClean="0">
              <a:effectLst>
                <a:outerShdw blurRad="38100" dist="38100" dir="2700000" algn="tl">
                  <a:srgbClr val="000000">
                    <a:alpha val="43137"/>
                  </a:srgbClr>
                </a:outerShdw>
              </a:effectLst>
            </a:endParaRPr>
          </a:p>
          <a:p>
            <a:pPr marL="0" indent="0" algn="l" rtl="0">
              <a:buNone/>
            </a:pPr>
            <a:r>
              <a:rPr lang="en-US" b="1" dirty="0" smtClean="0">
                <a:effectLst>
                  <a:outerShdw blurRad="38100" dist="38100" dir="2700000" algn="tl">
                    <a:srgbClr val="000000">
                      <a:alpha val="43137"/>
                    </a:srgbClr>
                  </a:outerShdw>
                </a:effectLst>
              </a:rPr>
              <a:t>4.The </a:t>
            </a:r>
            <a:r>
              <a:rPr lang="en-US" b="1" dirty="0">
                <a:effectLst>
                  <a:outerShdw blurRad="38100" dist="38100" dir="2700000" algn="tl">
                    <a:srgbClr val="000000">
                      <a:alpha val="43137"/>
                    </a:srgbClr>
                  </a:outerShdw>
                </a:effectLst>
              </a:rPr>
              <a:t>particular tissues and organs in which the chemical </a:t>
            </a:r>
            <a:r>
              <a:rPr lang="en-US" b="1" dirty="0" smtClean="0">
                <a:effectLst>
                  <a:outerShdw blurRad="38100" dist="38100" dir="2700000" algn="tl">
                    <a:srgbClr val="000000">
                      <a:alpha val="43137"/>
                    </a:srgbClr>
                  </a:outerShdw>
                </a:effectLst>
              </a:rPr>
              <a:t>collects </a:t>
            </a:r>
            <a:r>
              <a:rPr lang="en-US" b="1" dirty="0">
                <a:effectLst>
                  <a:outerShdw blurRad="38100" dist="38100" dir="2700000" algn="tl">
                    <a:srgbClr val="000000">
                      <a:alpha val="43137"/>
                    </a:srgbClr>
                  </a:outerShdw>
                </a:effectLst>
              </a:rPr>
              <a:t>or localizes</a:t>
            </a:r>
            <a:r>
              <a:rPr lang="en-US" b="1" dirty="0" smtClean="0">
                <a:effectLst>
                  <a:outerShdw blurRad="38100" dist="38100" dir="2700000" algn="tl">
                    <a:srgbClr val="000000">
                      <a:alpha val="43137"/>
                    </a:srgbClr>
                  </a:outerShdw>
                </a:effectLst>
              </a:rPr>
              <a:t>;</a:t>
            </a:r>
            <a:r>
              <a:rPr lang="en-US" b="1" dirty="0">
                <a:effectLst>
                  <a:outerShdw blurRad="38100" dist="38100" dir="2700000" algn="tl">
                    <a:srgbClr val="000000">
                      <a:alpha val="43137"/>
                    </a:srgbClr>
                  </a:outerShdw>
                </a:effectLst>
              </a:rPr>
              <a:t> </a:t>
            </a:r>
            <a:endParaRPr lang="en-US" b="1" dirty="0" smtClean="0">
              <a:effectLst>
                <a:outerShdw blurRad="38100" dist="38100" dir="2700000" algn="tl">
                  <a:srgbClr val="000000">
                    <a:alpha val="43137"/>
                  </a:srgbClr>
                </a:outerShdw>
              </a:effectLst>
            </a:endParaRPr>
          </a:p>
          <a:p>
            <a:pPr marL="0" indent="0" algn="l" rtl="0">
              <a:buNone/>
            </a:pPr>
            <a:r>
              <a:rPr lang="en-US" b="1" dirty="0" smtClean="0">
                <a:effectLst>
                  <a:outerShdw blurRad="38100" dist="38100" dir="2700000" algn="tl">
                    <a:srgbClr val="000000">
                      <a:alpha val="43137"/>
                    </a:srgbClr>
                  </a:outerShdw>
                </a:effectLst>
              </a:rPr>
              <a:t>5.The </a:t>
            </a:r>
            <a:r>
              <a:rPr lang="en-US" b="1" dirty="0">
                <a:effectLst>
                  <a:outerShdw blurRad="38100" dist="38100" dir="2700000" algn="tl">
                    <a:srgbClr val="000000">
                      <a:alpha val="43137"/>
                    </a:srgbClr>
                  </a:outerShdw>
                </a:effectLst>
              </a:rPr>
              <a:t>frequency, concentration, and length of </a:t>
            </a:r>
            <a:r>
              <a:rPr lang="en-US" b="1" dirty="0" smtClean="0">
                <a:effectLst>
                  <a:outerShdw blurRad="38100" dist="38100" dir="2700000" algn="tl">
                    <a:srgbClr val="000000">
                      <a:alpha val="43137"/>
                    </a:srgbClr>
                  </a:outerShdw>
                </a:effectLst>
              </a:rPr>
              <a:t>exposure</a:t>
            </a:r>
            <a:endParaRPr lang="en-US" b="1" dirty="0">
              <a:effectLst>
                <a:outerShdw blurRad="38100" dist="38100" dir="2700000" algn="tl">
                  <a:srgbClr val="000000">
                    <a:alpha val="43137"/>
                  </a:srgbClr>
                </a:outerShdw>
              </a:effectLst>
            </a:endParaRPr>
          </a:p>
          <a:p>
            <a:pPr marL="0" indent="0" algn="l" rtl="0">
              <a:buNone/>
            </a:pPr>
            <a:r>
              <a:rPr lang="en-US" b="1" dirty="0">
                <a:effectLst>
                  <a:outerShdw blurRad="38100" dist="38100" dir="2700000" algn="tl">
                    <a:srgbClr val="000000">
                      <a:alpha val="43137"/>
                    </a:srgbClr>
                  </a:outerShdw>
                </a:effectLst>
              </a:rPr>
              <a:t>6</a:t>
            </a:r>
            <a:r>
              <a:rPr lang="en-US" b="1" dirty="0" smtClean="0">
                <a:effectLst>
                  <a:outerShdw blurRad="38100" dist="38100" dir="2700000" algn="tl">
                    <a:srgbClr val="000000">
                      <a:alpha val="43137"/>
                    </a:srgbClr>
                  </a:outerShdw>
                </a:effectLst>
              </a:rPr>
              <a:t>The </a:t>
            </a:r>
            <a:r>
              <a:rPr lang="en-US" b="1" dirty="0">
                <a:effectLst>
                  <a:outerShdw blurRad="38100" dist="38100" dir="2700000" algn="tl">
                    <a:srgbClr val="000000">
                      <a:alpha val="43137"/>
                    </a:srgbClr>
                  </a:outerShdw>
                </a:effectLst>
              </a:rPr>
              <a:t>worker's individual response to the chemical, which can vary a great deal from person to person</a:t>
            </a:r>
            <a:endParaRPr lang="ar-JO"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7711216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763000" cy="868362"/>
          </a:xfrm>
        </p:spPr>
        <p:txBody>
          <a:bodyPr>
            <a:normAutofit fontScale="90000"/>
          </a:bodyPr>
          <a:lstStyle/>
          <a:p>
            <a:r>
              <a:rPr lang="en-US" b="1" i="1" dirty="0"/>
              <a:t>The Material Safety Data Sheet (MSDS)</a:t>
            </a:r>
            <a:r>
              <a:rPr lang="en-US" dirty="0"/>
              <a:t/>
            </a:r>
            <a:br>
              <a:rPr lang="en-US" dirty="0"/>
            </a:br>
            <a:endParaRPr lang="ar-JO" dirty="0"/>
          </a:p>
        </p:txBody>
      </p:sp>
      <p:sp>
        <p:nvSpPr>
          <p:cNvPr id="3" name="Content Placeholder 2"/>
          <p:cNvSpPr>
            <a:spLocks noGrp="1"/>
          </p:cNvSpPr>
          <p:nvPr>
            <p:ph idx="1"/>
          </p:nvPr>
        </p:nvSpPr>
        <p:spPr>
          <a:xfrm>
            <a:off x="169235" y="914400"/>
            <a:ext cx="8915400" cy="4754563"/>
          </a:xfrm>
        </p:spPr>
        <p:txBody>
          <a:bodyPr/>
          <a:lstStyle/>
          <a:p>
            <a:pPr algn="just" rtl="0">
              <a:buFont typeface="Wingdings" panose="05000000000000000000" pitchFamily="2" charset="2"/>
              <a:buChar char="§"/>
            </a:pPr>
            <a:r>
              <a:rPr lang="en-US" b="1" dirty="0">
                <a:effectLst>
                  <a:outerShdw blurRad="38100" dist="38100" dir="2700000" algn="tl">
                    <a:srgbClr val="000000">
                      <a:alpha val="43137"/>
                    </a:srgbClr>
                  </a:outerShdw>
                </a:effectLst>
              </a:rPr>
              <a:t>The material safety data sheet (MSDS) is a technical bulletin providing detailed hazard and precautionary information about a chemical</a:t>
            </a:r>
            <a:r>
              <a:rPr lang="en-US" dirty="0" smtClean="0"/>
              <a:t>.</a:t>
            </a:r>
          </a:p>
          <a:p>
            <a:pPr algn="just" rtl="0">
              <a:buFont typeface="Wingdings" panose="05000000000000000000" pitchFamily="2" charset="2"/>
              <a:buChar char="§"/>
            </a:pPr>
            <a:r>
              <a:rPr lang="en-US" dirty="0" smtClean="0"/>
              <a:t>  </a:t>
            </a:r>
            <a:endParaRPr lang="ar-JO" dirty="0"/>
          </a:p>
        </p:txBody>
      </p:sp>
      <p:pic>
        <p:nvPicPr>
          <p:cNvPr id="4" name="Picture 2" descr="C:\Users\win\Documents\mss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590800"/>
            <a:ext cx="769620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09790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8"/>
            <a:ext cx="8839200" cy="639762"/>
          </a:xfrm>
        </p:spPr>
        <p:txBody>
          <a:bodyPr>
            <a:normAutofit fontScale="90000"/>
          </a:bodyPr>
          <a:lstStyle/>
          <a:p>
            <a:r>
              <a:rPr lang="en-US" b="1" i="1" dirty="0"/>
              <a:t>The Material Safety Data Sheet (MSDS)</a:t>
            </a:r>
            <a:r>
              <a:rPr lang="en-US" dirty="0"/>
              <a:t/>
            </a:r>
            <a:br>
              <a:rPr lang="en-US" dirty="0"/>
            </a:br>
            <a:endParaRPr lang="ar-JO" dirty="0"/>
          </a:p>
        </p:txBody>
      </p:sp>
      <p:sp>
        <p:nvSpPr>
          <p:cNvPr id="3" name="Content Placeholder 2"/>
          <p:cNvSpPr>
            <a:spLocks noGrp="1"/>
          </p:cNvSpPr>
          <p:nvPr>
            <p:ph idx="1"/>
          </p:nvPr>
        </p:nvSpPr>
        <p:spPr>
          <a:xfrm>
            <a:off x="0" y="685800"/>
            <a:ext cx="8610600" cy="4906963"/>
          </a:xfrm>
        </p:spPr>
        <p:txBody>
          <a:bodyPr>
            <a:normAutofit fontScale="85000" lnSpcReduction="10000"/>
          </a:bodyPr>
          <a:lstStyle/>
          <a:p>
            <a:pPr marL="0" indent="0" algn="l">
              <a:buNone/>
            </a:pPr>
            <a:r>
              <a:rPr lang="en-US" b="1" dirty="0">
                <a:effectLst>
                  <a:outerShdw blurRad="38100" dist="38100" dir="2700000" algn="tl">
                    <a:srgbClr val="000000">
                      <a:alpha val="43137"/>
                    </a:srgbClr>
                  </a:outerShdw>
                </a:effectLst>
              </a:rPr>
              <a:t>The MSDS provides:</a:t>
            </a:r>
          </a:p>
          <a:p>
            <a:pPr marL="514350" indent="-514350" algn="l" rtl="0">
              <a:buFont typeface="+mj-lt"/>
              <a:buAutoNum type="arabicPeriod"/>
            </a:pPr>
            <a:r>
              <a:rPr lang="en-US" b="1" dirty="0">
                <a:effectLst>
                  <a:outerShdw blurRad="38100" dist="38100" dir="2700000" algn="tl">
                    <a:srgbClr val="000000">
                      <a:alpha val="43137"/>
                    </a:srgbClr>
                  </a:outerShdw>
                </a:effectLst>
              </a:rPr>
              <a:t>Product </a:t>
            </a:r>
            <a:r>
              <a:rPr lang="en-US" b="1" dirty="0" smtClean="0">
                <a:effectLst>
                  <a:outerShdw blurRad="38100" dist="38100" dir="2700000" algn="tl">
                    <a:srgbClr val="000000">
                      <a:alpha val="43137"/>
                    </a:srgbClr>
                  </a:outerShdw>
                </a:effectLst>
              </a:rPr>
              <a:t>information</a:t>
            </a:r>
          </a:p>
          <a:p>
            <a:pPr marL="514350" indent="-514350" algn="l" rtl="0">
              <a:buFont typeface="+mj-lt"/>
              <a:buAutoNum type="arabicPeriod"/>
            </a:pPr>
            <a:r>
              <a:rPr lang="en-US" b="1" dirty="0" smtClean="0">
                <a:effectLst>
                  <a:outerShdw blurRad="38100" dist="38100" dir="2700000" algn="tl">
                    <a:srgbClr val="000000">
                      <a:alpha val="43137"/>
                    </a:srgbClr>
                  </a:outerShdw>
                </a:effectLst>
              </a:rPr>
              <a:t>Fire </a:t>
            </a:r>
            <a:r>
              <a:rPr lang="en-US" b="1" dirty="0">
                <a:effectLst>
                  <a:outerShdw blurRad="38100" dist="38100" dir="2700000" algn="tl">
                    <a:srgbClr val="000000">
                      <a:alpha val="43137"/>
                    </a:srgbClr>
                  </a:outerShdw>
                </a:effectLst>
              </a:rPr>
              <a:t>and explosion </a:t>
            </a:r>
            <a:r>
              <a:rPr lang="en-US" b="1" dirty="0" smtClean="0">
                <a:effectLst>
                  <a:outerShdw blurRad="38100" dist="38100" dir="2700000" algn="tl">
                    <a:srgbClr val="000000">
                      <a:alpha val="43137"/>
                    </a:srgbClr>
                  </a:outerShdw>
                </a:effectLst>
              </a:rPr>
              <a:t>precautions</a:t>
            </a:r>
          </a:p>
          <a:p>
            <a:pPr marL="514350" indent="-514350" algn="l" rtl="0">
              <a:buFont typeface="+mj-lt"/>
              <a:buAutoNum type="arabicPeriod"/>
            </a:pPr>
            <a:r>
              <a:rPr lang="en-US" b="1" dirty="0" smtClean="0">
                <a:effectLst>
                  <a:outerShdw blurRad="38100" dist="38100" dir="2700000" algn="tl">
                    <a:srgbClr val="000000">
                      <a:alpha val="43137"/>
                    </a:srgbClr>
                  </a:outerShdw>
                </a:effectLst>
              </a:rPr>
              <a:t>Toxicology</a:t>
            </a:r>
          </a:p>
          <a:p>
            <a:pPr marL="514350" indent="-514350" algn="l" rtl="0">
              <a:buFont typeface="+mj-lt"/>
              <a:buAutoNum type="arabicPeriod"/>
            </a:pPr>
            <a:r>
              <a:rPr lang="en-US" b="1" dirty="0" smtClean="0">
                <a:effectLst>
                  <a:outerShdw blurRad="38100" dist="38100" dir="2700000" algn="tl">
                    <a:srgbClr val="000000">
                      <a:alpha val="43137"/>
                    </a:srgbClr>
                  </a:outerShdw>
                </a:effectLst>
              </a:rPr>
              <a:t>Health effects</a:t>
            </a:r>
          </a:p>
          <a:p>
            <a:pPr marL="514350" indent="-514350" algn="l" rtl="0">
              <a:buFont typeface="+mj-lt"/>
              <a:buAutoNum type="arabicPeriod"/>
            </a:pPr>
            <a:r>
              <a:rPr lang="en-US" b="1" dirty="0" smtClean="0">
                <a:effectLst>
                  <a:outerShdw blurRad="38100" dist="38100" dir="2700000" algn="tl">
                    <a:srgbClr val="000000">
                      <a:alpha val="43137"/>
                    </a:srgbClr>
                  </a:outerShdw>
                </a:effectLst>
              </a:rPr>
              <a:t>Recommended </a:t>
            </a:r>
            <a:r>
              <a:rPr lang="en-US" b="1" dirty="0">
                <a:effectLst>
                  <a:outerShdw blurRad="38100" dist="38100" dir="2700000" algn="tl">
                    <a:srgbClr val="000000">
                      <a:alpha val="43137"/>
                    </a:srgbClr>
                  </a:outerShdw>
                </a:effectLst>
              </a:rPr>
              <a:t>personal protective equipment (PPE</a:t>
            </a:r>
            <a:r>
              <a:rPr lang="en-US" b="1" dirty="0" smtClean="0">
                <a:effectLst>
                  <a:outerShdw blurRad="38100" dist="38100" dir="2700000" algn="tl">
                    <a:srgbClr val="000000">
                      <a:alpha val="43137"/>
                    </a:srgbClr>
                  </a:outerShdw>
                </a:effectLst>
              </a:rPr>
              <a:t>)</a:t>
            </a:r>
            <a:r>
              <a:rPr lang="en-US" b="1" dirty="0">
                <a:effectLst>
                  <a:outerShdw blurRad="38100" dist="38100" dir="2700000" algn="tl">
                    <a:srgbClr val="000000">
                      <a:alpha val="43137"/>
                    </a:srgbClr>
                  </a:outerShdw>
                </a:effectLst>
              </a:rPr>
              <a:t> </a:t>
            </a:r>
            <a:endParaRPr lang="en-US" b="1" dirty="0" smtClean="0">
              <a:effectLst>
                <a:outerShdw blurRad="38100" dist="38100" dir="2700000" algn="tl">
                  <a:srgbClr val="000000">
                    <a:alpha val="43137"/>
                  </a:srgbClr>
                </a:outerShdw>
              </a:effectLst>
            </a:endParaRPr>
          </a:p>
          <a:p>
            <a:pPr marL="514350" indent="-514350" algn="l" rtl="0">
              <a:buFont typeface="+mj-lt"/>
              <a:buAutoNum type="arabicPeriod"/>
            </a:pPr>
            <a:r>
              <a:rPr lang="en-US" b="1" dirty="0" smtClean="0">
                <a:effectLst>
                  <a:outerShdw blurRad="38100" dist="38100" dir="2700000" algn="tl">
                    <a:srgbClr val="000000">
                      <a:alpha val="43137"/>
                    </a:srgbClr>
                  </a:outerShdw>
                </a:effectLst>
              </a:rPr>
              <a:t>Storage recommendations</a:t>
            </a:r>
          </a:p>
          <a:p>
            <a:pPr marL="514350" indent="-514350" algn="l" rtl="0">
              <a:buFont typeface="+mj-lt"/>
              <a:buAutoNum type="arabicPeriod"/>
            </a:pPr>
            <a:r>
              <a:rPr lang="en-US" b="1" dirty="0" smtClean="0">
                <a:effectLst>
                  <a:outerShdw blurRad="38100" dist="38100" dir="2700000" algn="tl">
                    <a:srgbClr val="000000">
                      <a:alpha val="43137"/>
                    </a:srgbClr>
                  </a:outerShdw>
                </a:effectLst>
              </a:rPr>
              <a:t>Leaks </a:t>
            </a:r>
            <a:r>
              <a:rPr lang="en-US" b="1" dirty="0">
                <a:effectLst>
                  <a:outerShdw blurRad="38100" dist="38100" dir="2700000" algn="tl">
                    <a:srgbClr val="000000">
                      <a:alpha val="43137"/>
                    </a:srgbClr>
                  </a:outerShdw>
                </a:effectLst>
              </a:rPr>
              <a:t>and spills—recommended </a:t>
            </a:r>
            <a:r>
              <a:rPr lang="en-US" b="1" dirty="0" smtClean="0">
                <a:effectLst>
                  <a:outerShdw blurRad="38100" dist="38100" dir="2700000" algn="tl">
                    <a:srgbClr val="000000">
                      <a:alpha val="43137"/>
                    </a:srgbClr>
                  </a:outerShdw>
                </a:effectLst>
              </a:rPr>
              <a:t>actions </a:t>
            </a:r>
          </a:p>
          <a:p>
            <a:pPr marL="514350" indent="-514350" algn="l" rtl="0">
              <a:buFont typeface="+mj-lt"/>
              <a:buAutoNum type="arabicPeriod"/>
            </a:pPr>
            <a:r>
              <a:rPr lang="en-US" b="1" dirty="0" smtClean="0">
                <a:effectLst>
                  <a:outerShdw blurRad="38100" dist="38100" dir="2700000" algn="tl">
                    <a:srgbClr val="000000">
                      <a:alpha val="43137"/>
                    </a:srgbClr>
                  </a:outerShdw>
                </a:effectLst>
              </a:rPr>
              <a:t>Waste </a:t>
            </a:r>
            <a:r>
              <a:rPr lang="en-US" b="1" dirty="0">
                <a:effectLst>
                  <a:outerShdw blurRad="38100" dist="38100" dir="2700000" algn="tl">
                    <a:srgbClr val="000000">
                      <a:alpha val="43137"/>
                    </a:srgbClr>
                  </a:outerShdw>
                </a:effectLst>
              </a:rPr>
              <a:t>disposal </a:t>
            </a:r>
            <a:r>
              <a:rPr lang="en-US" b="1" dirty="0" smtClean="0">
                <a:effectLst>
                  <a:outerShdw blurRad="38100" dist="38100" dir="2700000" algn="tl">
                    <a:srgbClr val="000000">
                      <a:alpha val="43137"/>
                    </a:srgbClr>
                  </a:outerShdw>
                </a:effectLst>
              </a:rPr>
              <a:t>recommendations</a:t>
            </a:r>
          </a:p>
          <a:p>
            <a:pPr marL="514350" indent="-514350" algn="l" rtl="0">
              <a:buFont typeface="+mj-lt"/>
              <a:buAutoNum type="arabicPeriod"/>
            </a:pPr>
            <a:r>
              <a:rPr lang="en-US" b="1" dirty="0" smtClean="0">
                <a:effectLst>
                  <a:outerShdw blurRad="38100" dist="38100" dir="2700000" algn="tl">
                    <a:srgbClr val="000000">
                      <a:alpha val="43137"/>
                    </a:srgbClr>
                  </a:outerShdw>
                </a:effectLst>
              </a:rPr>
              <a:t>First </a:t>
            </a:r>
            <a:r>
              <a:rPr lang="en-US" b="1" dirty="0">
                <a:effectLst>
                  <a:outerShdw blurRad="38100" dist="38100" dir="2700000" algn="tl">
                    <a:srgbClr val="000000">
                      <a:alpha val="43137"/>
                    </a:srgbClr>
                  </a:outerShdw>
                </a:effectLst>
              </a:rPr>
              <a:t>aid</a:t>
            </a:r>
          </a:p>
          <a:p>
            <a:pPr marL="0" lvl="0" indent="0" algn="l" rtl="0">
              <a:buNone/>
            </a:pPr>
            <a:endParaRPr lang="en-US" dirty="0"/>
          </a:p>
          <a:p>
            <a:pPr marL="0" indent="0" algn="l" rtl="0">
              <a:buNone/>
            </a:pPr>
            <a:endParaRPr lang="ar-JO" dirty="0"/>
          </a:p>
        </p:txBody>
      </p:sp>
    </p:spTree>
    <p:extLst>
      <p:ext uri="{BB962C8B-B14F-4D97-AF65-F5344CB8AC3E}">
        <p14:creationId xmlns:p14="http://schemas.microsoft.com/office/powerpoint/2010/main" val="35144168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9144000" cy="1143000"/>
          </a:xfrm>
        </p:spPr>
        <p:txBody>
          <a:bodyPr>
            <a:normAutofit fontScale="90000"/>
          </a:bodyPr>
          <a:lstStyle/>
          <a:p>
            <a:r>
              <a:rPr lang="en-US" b="1" i="1" dirty="0"/>
              <a:t>Chemical Hazards Symbols and their Definitions </a:t>
            </a:r>
            <a:r>
              <a:rPr lang="en-US" dirty="0"/>
              <a:t/>
            </a:r>
            <a:br>
              <a:rPr lang="en-US" dirty="0"/>
            </a:br>
            <a:endParaRPr lang="ar-JO" dirty="0"/>
          </a:p>
        </p:txBody>
      </p:sp>
      <p:sp>
        <p:nvSpPr>
          <p:cNvPr id="3" name="Content Placeholder 2"/>
          <p:cNvSpPr>
            <a:spLocks noGrp="1"/>
          </p:cNvSpPr>
          <p:nvPr>
            <p:ph idx="1"/>
          </p:nvPr>
        </p:nvSpPr>
        <p:spPr/>
        <p:txBody>
          <a:bodyPr/>
          <a:lstStyle/>
          <a:p>
            <a:pPr marL="0" indent="0" algn="just" rtl="0" eaLnBrk="0" fontAlgn="base" hangingPunct="0">
              <a:buNone/>
            </a:pPr>
            <a:r>
              <a:rPr lang="en-US" b="1" dirty="0" smtClean="0"/>
              <a:t>Flammable</a:t>
            </a:r>
            <a:r>
              <a:rPr lang="en-US" dirty="0" smtClean="0"/>
              <a:t> </a:t>
            </a:r>
            <a:r>
              <a:rPr lang="en-US" dirty="0"/>
              <a:t>– </a:t>
            </a:r>
            <a:r>
              <a:rPr lang="en-US" b="1" dirty="0">
                <a:effectLst>
                  <a:outerShdw blurRad="38100" dist="38100" dir="2700000" algn="tl">
                    <a:srgbClr val="000000">
                      <a:alpha val="43137"/>
                    </a:srgbClr>
                  </a:outerShdw>
                </a:effectLst>
              </a:rPr>
              <a:t>A substance that will burn if exposed to an open </a:t>
            </a:r>
            <a:r>
              <a:rPr lang="en-US" b="1" dirty="0" smtClean="0">
                <a:effectLst>
                  <a:outerShdw blurRad="38100" dist="38100" dir="2700000" algn="tl">
                    <a:srgbClr val="000000">
                      <a:alpha val="43137"/>
                    </a:srgbClr>
                  </a:outerShdw>
                </a:effectLst>
              </a:rPr>
              <a:t>flame</a:t>
            </a:r>
            <a:r>
              <a:rPr lang="en-US" dirty="0" smtClean="0"/>
              <a:t>.</a:t>
            </a:r>
          </a:p>
          <a:p>
            <a:pPr marL="0" indent="0" algn="just" rtl="0" eaLnBrk="0" fontAlgn="base" hangingPunct="0">
              <a:buNone/>
            </a:pPr>
            <a:endParaRPr lang="en-US" dirty="0"/>
          </a:p>
        </p:txBody>
      </p:sp>
      <p:pic>
        <p:nvPicPr>
          <p:cNvPr id="4" name="Picture 3" descr="flammable"/>
          <p:cNvPicPr/>
          <p:nvPr/>
        </p:nvPicPr>
        <p:blipFill>
          <a:blip r:embed="rId2">
            <a:extLst>
              <a:ext uri="{28A0092B-C50C-407E-A947-70E740481C1C}">
                <a14:useLocalDpi xmlns:a14="http://schemas.microsoft.com/office/drawing/2010/main" val="0"/>
              </a:ext>
            </a:extLst>
          </a:blip>
          <a:srcRect/>
          <a:stretch>
            <a:fillRect/>
          </a:stretch>
        </p:blipFill>
        <p:spPr bwMode="auto">
          <a:xfrm>
            <a:off x="152400" y="2667000"/>
            <a:ext cx="8610600" cy="3962400"/>
          </a:xfrm>
          <a:prstGeom prst="rect">
            <a:avLst/>
          </a:prstGeom>
          <a:noFill/>
          <a:ln>
            <a:noFill/>
          </a:ln>
          <a:extLst/>
        </p:spPr>
      </p:pic>
    </p:spTree>
    <p:extLst>
      <p:ext uri="{BB962C8B-B14F-4D97-AF65-F5344CB8AC3E}">
        <p14:creationId xmlns:p14="http://schemas.microsoft.com/office/powerpoint/2010/main" val="339095346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US" b="1" i="1" dirty="0"/>
              <a:t>Chemical Hazards Symbols and their Definitions </a:t>
            </a:r>
            <a:r>
              <a:rPr lang="en-US" dirty="0"/>
              <a:t/>
            </a:r>
            <a:br>
              <a:rPr lang="en-US" dirty="0"/>
            </a:br>
            <a:endParaRPr lang="ar-JO" dirty="0"/>
          </a:p>
        </p:txBody>
      </p:sp>
      <p:sp>
        <p:nvSpPr>
          <p:cNvPr id="3" name="Content Placeholder 2"/>
          <p:cNvSpPr>
            <a:spLocks noGrp="1"/>
          </p:cNvSpPr>
          <p:nvPr>
            <p:ph idx="1"/>
          </p:nvPr>
        </p:nvSpPr>
        <p:spPr/>
        <p:txBody>
          <a:bodyPr/>
          <a:lstStyle/>
          <a:p>
            <a:pPr marL="0" indent="0" algn="l" rtl="0">
              <a:buNone/>
            </a:pPr>
            <a:r>
              <a:rPr lang="en-US" b="1" dirty="0">
                <a:effectLst>
                  <a:outerShdw blurRad="38100" dist="38100" dir="2700000" algn="tl">
                    <a:srgbClr val="000000">
                      <a:alpha val="43137"/>
                    </a:srgbClr>
                  </a:outerShdw>
                </a:effectLst>
              </a:rPr>
              <a:t>Explosive – A substance that may explode if exposed to heat or flame</a:t>
            </a:r>
            <a:r>
              <a:rPr lang="en-US" dirty="0" smtClean="0"/>
              <a:t>.</a:t>
            </a:r>
          </a:p>
          <a:p>
            <a:pPr marL="0" indent="0" algn="l" rtl="0">
              <a:buNone/>
            </a:pPr>
            <a:r>
              <a:rPr lang="en-US" dirty="0" smtClean="0"/>
              <a:t> </a:t>
            </a:r>
            <a:endParaRPr lang="ar-JO" dirty="0"/>
          </a:p>
        </p:txBody>
      </p:sp>
      <p:pic>
        <p:nvPicPr>
          <p:cNvPr id="4" name="Picture 3" descr="explosive"/>
          <p:cNvPicPr/>
          <p:nvPr/>
        </p:nvPicPr>
        <p:blipFill>
          <a:blip r:embed="rId2">
            <a:extLst>
              <a:ext uri="{28A0092B-C50C-407E-A947-70E740481C1C}">
                <a14:useLocalDpi xmlns:a14="http://schemas.microsoft.com/office/drawing/2010/main" val="0"/>
              </a:ext>
            </a:extLst>
          </a:blip>
          <a:srcRect/>
          <a:stretch>
            <a:fillRect/>
          </a:stretch>
        </p:blipFill>
        <p:spPr bwMode="auto">
          <a:xfrm>
            <a:off x="457201" y="2590800"/>
            <a:ext cx="7772400" cy="4419600"/>
          </a:xfrm>
          <a:prstGeom prst="rect">
            <a:avLst/>
          </a:prstGeom>
          <a:noFill/>
          <a:ln>
            <a:noFill/>
          </a:ln>
          <a:extLst/>
        </p:spPr>
      </p:pic>
    </p:spTree>
    <p:extLst>
      <p:ext uri="{BB962C8B-B14F-4D97-AF65-F5344CB8AC3E}">
        <p14:creationId xmlns:p14="http://schemas.microsoft.com/office/powerpoint/2010/main" val="1602301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229600" cy="1143000"/>
          </a:xfrm>
        </p:spPr>
        <p:txBody>
          <a:bodyPr>
            <a:normAutofit fontScale="90000"/>
          </a:bodyPr>
          <a:lstStyle/>
          <a:p>
            <a:pPr rtl="0"/>
            <a:r>
              <a:rPr lang="en-US" b="1" i="1" dirty="0"/>
              <a:t>Chemical Hazards Symbols and their Definitions </a:t>
            </a:r>
            <a:endParaRPr lang="en-US" dirty="0"/>
          </a:p>
        </p:txBody>
      </p:sp>
      <p:sp>
        <p:nvSpPr>
          <p:cNvPr id="3" name="Content Placeholder 2"/>
          <p:cNvSpPr>
            <a:spLocks noGrp="1"/>
          </p:cNvSpPr>
          <p:nvPr>
            <p:ph idx="1"/>
          </p:nvPr>
        </p:nvSpPr>
        <p:spPr>
          <a:xfrm>
            <a:off x="152400" y="1600200"/>
            <a:ext cx="8686800" cy="4525963"/>
          </a:xfrm>
        </p:spPr>
        <p:txBody>
          <a:bodyPr/>
          <a:lstStyle/>
          <a:p>
            <a:pPr marL="0" indent="0" algn="l" rtl="0">
              <a:buNone/>
            </a:pPr>
            <a:r>
              <a:rPr lang="en-US" dirty="0">
                <a:effectLst>
                  <a:outerShdw blurRad="38100" dist="38100" dir="2700000" algn="tl">
                    <a:srgbClr val="000000">
                      <a:alpha val="43137"/>
                    </a:srgbClr>
                  </a:outerShdw>
                </a:effectLst>
              </a:rPr>
              <a:t>Toxic/Poison – A substance that can lead to death if inhaled, ingested, or absorbed by the skin</a:t>
            </a:r>
            <a:r>
              <a:rPr lang="en-US" dirty="0" smtClean="0">
                <a:effectLst>
                  <a:outerShdw blurRad="38100" dist="38100" dir="2700000" algn="tl">
                    <a:srgbClr val="000000">
                      <a:alpha val="43137"/>
                    </a:srgbClr>
                  </a:outerShdw>
                </a:effectLst>
              </a:rPr>
              <a:t>.</a:t>
            </a:r>
          </a:p>
          <a:p>
            <a:pPr marL="0" indent="0" algn="l" rtl="0">
              <a:buNone/>
            </a:pPr>
            <a:r>
              <a:rPr lang="en-US" dirty="0" smtClean="0"/>
              <a:t> </a:t>
            </a:r>
            <a:endParaRPr lang="en-US" dirty="0"/>
          </a:p>
          <a:p>
            <a:pPr algn="l" rtl="0"/>
            <a:endParaRPr lang="ar-JO" dirty="0"/>
          </a:p>
        </p:txBody>
      </p:sp>
      <p:pic>
        <p:nvPicPr>
          <p:cNvPr id="4" name="Picture 3" descr="poisonous"/>
          <p:cNvPicPr/>
          <p:nvPr/>
        </p:nvPicPr>
        <p:blipFill>
          <a:blip r:embed="rId2">
            <a:extLst>
              <a:ext uri="{28A0092B-C50C-407E-A947-70E740481C1C}">
                <a14:useLocalDpi xmlns:a14="http://schemas.microsoft.com/office/drawing/2010/main" val="0"/>
              </a:ext>
            </a:extLst>
          </a:blip>
          <a:srcRect/>
          <a:stretch>
            <a:fillRect/>
          </a:stretch>
        </p:blipFill>
        <p:spPr bwMode="auto">
          <a:xfrm>
            <a:off x="0" y="2590800"/>
            <a:ext cx="8991599" cy="4343400"/>
          </a:xfrm>
          <a:prstGeom prst="rect">
            <a:avLst/>
          </a:prstGeom>
          <a:noFill/>
          <a:ln>
            <a:noFill/>
          </a:ln>
          <a:extLst/>
        </p:spPr>
      </p:pic>
    </p:spTree>
    <p:extLst>
      <p:ext uri="{BB962C8B-B14F-4D97-AF65-F5344CB8AC3E}">
        <p14:creationId xmlns:p14="http://schemas.microsoft.com/office/powerpoint/2010/main" val="6585966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US" b="1" i="1" dirty="0"/>
              <a:t>Chemical Hazards Symbols and their Definitions </a:t>
            </a:r>
            <a:r>
              <a:rPr lang="en-US" dirty="0"/>
              <a:t/>
            </a:r>
            <a:br>
              <a:rPr lang="en-US" dirty="0"/>
            </a:br>
            <a:endParaRPr lang="ar-JO" dirty="0"/>
          </a:p>
        </p:txBody>
      </p:sp>
      <p:sp>
        <p:nvSpPr>
          <p:cNvPr id="3" name="Content Placeholder 2"/>
          <p:cNvSpPr>
            <a:spLocks noGrp="1"/>
          </p:cNvSpPr>
          <p:nvPr>
            <p:ph idx="1"/>
          </p:nvPr>
        </p:nvSpPr>
        <p:spPr/>
        <p:txBody>
          <a:bodyPr/>
          <a:lstStyle/>
          <a:p>
            <a:pPr algn="l" rtl="0"/>
            <a:r>
              <a:rPr lang="en-US" dirty="0">
                <a:effectLst>
                  <a:outerShdw blurRad="38100" dist="38100" dir="2700000" algn="tl">
                    <a:srgbClr val="000000">
                      <a:alpha val="43137"/>
                    </a:srgbClr>
                  </a:outerShdw>
                </a:effectLst>
              </a:rPr>
              <a:t>Environmental - A substances that are harmful to the environment.  They must be disposed of properly, not washed down the </a:t>
            </a:r>
            <a:r>
              <a:rPr lang="en-US" dirty="0" smtClean="0">
                <a:effectLst>
                  <a:outerShdw blurRad="38100" dist="38100" dir="2700000" algn="tl">
                    <a:srgbClr val="000000">
                      <a:alpha val="43137"/>
                    </a:srgbClr>
                  </a:outerShdw>
                </a:effectLst>
              </a:rPr>
              <a:t>drain</a:t>
            </a:r>
            <a:endParaRPr lang="en-US" dirty="0">
              <a:effectLst>
                <a:outerShdw blurRad="38100" dist="38100" dir="2700000" algn="tl">
                  <a:srgbClr val="000000">
                    <a:alpha val="43137"/>
                  </a:srgbClr>
                </a:outerShdw>
              </a:effectLst>
            </a:endParaRPr>
          </a:p>
          <a:p>
            <a:pPr algn="l" rtl="0"/>
            <a:endParaRPr lang="ar-JO"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52400" y="3505200"/>
            <a:ext cx="8686800" cy="3124200"/>
          </a:xfrm>
          <a:prstGeom prst="rect">
            <a:avLst/>
          </a:prstGeom>
          <a:noFill/>
        </p:spPr>
      </p:pic>
    </p:spTree>
    <p:extLst>
      <p:ext uri="{BB962C8B-B14F-4D97-AF65-F5344CB8AC3E}">
        <p14:creationId xmlns:p14="http://schemas.microsoft.com/office/powerpoint/2010/main" val="37014360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rtl="0"/>
            <a:r>
              <a:rPr lang="en-US" b="1" i="1" dirty="0"/>
              <a:t>Chemical Hazards Symbols and their Definitions </a:t>
            </a:r>
            <a:endParaRPr lang="en-US" dirty="0"/>
          </a:p>
        </p:txBody>
      </p:sp>
      <p:sp>
        <p:nvSpPr>
          <p:cNvPr id="3" name="Content Placeholder 2"/>
          <p:cNvSpPr>
            <a:spLocks noGrp="1"/>
          </p:cNvSpPr>
          <p:nvPr>
            <p:ph idx="1"/>
          </p:nvPr>
        </p:nvSpPr>
        <p:spPr/>
        <p:txBody>
          <a:bodyPr/>
          <a:lstStyle/>
          <a:p>
            <a:pPr algn="l" rtl="0">
              <a:buFont typeface="Wingdings" panose="05000000000000000000" pitchFamily="2" charset="2"/>
              <a:buChar char="§"/>
            </a:pPr>
            <a:r>
              <a:rPr lang="en-US" dirty="0">
                <a:effectLst>
                  <a:outerShdw blurRad="38100" dist="38100" dir="2700000" algn="tl">
                    <a:srgbClr val="000000">
                      <a:alpha val="43137"/>
                    </a:srgbClr>
                  </a:outerShdw>
                </a:effectLst>
              </a:rPr>
              <a:t>Irritant - A substance that causes inflammation upon contact with skin or mucous membranes</a:t>
            </a:r>
          </a:p>
          <a:p>
            <a:pPr algn="l" rtl="0"/>
            <a:endParaRPr lang="ar-JO" dirty="0"/>
          </a:p>
        </p:txBody>
      </p:sp>
      <p:pic>
        <p:nvPicPr>
          <p:cNvPr id="4" name="Picture 3" descr="irritant"/>
          <p:cNvPicPr/>
          <p:nvPr/>
        </p:nvPicPr>
        <p:blipFill>
          <a:blip r:embed="rId2">
            <a:extLst>
              <a:ext uri="{28A0092B-C50C-407E-A947-70E740481C1C}">
                <a14:useLocalDpi xmlns:a14="http://schemas.microsoft.com/office/drawing/2010/main" val="0"/>
              </a:ext>
            </a:extLst>
          </a:blip>
          <a:srcRect/>
          <a:stretch>
            <a:fillRect/>
          </a:stretch>
        </p:blipFill>
        <p:spPr bwMode="auto">
          <a:xfrm>
            <a:off x="381000" y="3124200"/>
            <a:ext cx="8762999" cy="3581399"/>
          </a:xfrm>
          <a:prstGeom prst="rect">
            <a:avLst/>
          </a:prstGeom>
          <a:noFill/>
          <a:ln>
            <a:noFill/>
          </a:ln>
          <a:extLst/>
        </p:spPr>
      </p:pic>
    </p:spTree>
    <p:extLst>
      <p:ext uri="{BB962C8B-B14F-4D97-AF65-F5344CB8AC3E}">
        <p14:creationId xmlns:p14="http://schemas.microsoft.com/office/powerpoint/2010/main" val="6291606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t>What is Hazard? </a:t>
            </a:r>
            <a:r>
              <a:rPr lang="en-US" dirty="0"/>
              <a:t/>
            </a:r>
            <a:br>
              <a:rPr lang="en-US" dirty="0"/>
            </a:br>
            <a:endParaRPr lang="ar-JO" dirty="0"/>
          </a:p>
        </p:txBody>
      </p:sp>
      <p:sp>
        <p:nvSpPr>
          <p:cNvPr id="3" name="Content Placeholder 2"/>
          <p:cNvSpPr>
            <a:spLocks noGrp="1"/>
          </p:cNvSpPr>
          <p:nvPr>
            <p:ph idx="1"/>
          </p:nvPr>
        </p:nvSpPr>
        <p:spPr>
          <a:xfrm>
            <a:off x="381000" y="1219200"/>
            <a:ext cx="8229600" cy="4525963"/>
          </a:xfrm>
        </p:spPr>
        <p:txBody>
          <a:bodyPr>
            <a:normAutofit fontScale="77500" lnSpcReduction="20000"/>
          </a:bodyPr>
          <a:lstStyle/>
          <a:p>
            <a:pPr algn="just" rtl="0">
              <a:buFont typeface="Wingdings" panose="05000000000000000000" pitchFamily="2" charset="2"/>
              <a:buChar char="§"/>
            </a:pPr>
            <a:r>
              <a:rPr lang="en-US" sz="4600" b="1" dirty="0" smtClean="0">
                <a:effectLst>
                  <a:outerShdw blurRad="38100" dist="38100" dir="2700000" algn="tl">
                    <a:srgbClr val="000000">
                      <a:alpha val="43137"/>
                    </a:srgbClr>
                  </a:outerShdw>
                </a:effectLst>
              </a:rPr>
              <a:t>A </a:t>
            </a:r>
            <a:r>
              <a:rPr lang="en-US" sz="4600" b="1" dirty="0">
                <a:effectLst>
                  <a:outerShdw blurRad="38100" dist="38100" dir="2700000" algn="tl">
                    <a:srgbClr val="000000">
                      <a:alpha val="43137"/>
                    </a:srgbClr>
                  </a:outerShdw>
                </a:effectLst>
              </a:rPr>
              <a:t>hazard is anything in the workplace that has the potential to harm people. </a:t>
            </a:r>
            <a:endParaRPr lang="en-US" sz="4600" b="1" dirty="0" smtClean="0">
              <a:effectLst>
                <a:outerShdw blurRad="38100" dist="38100" dir="2700000" algn="tl">
                  <a:srgbClr val="000000">
                    <a:alpha val="43137"/>
                  </a:srgbClr>
                </a:outerShdw>
              </a:effectLst>
            </a:endParaRPr>
          </a:p>
          <a:p>
            <a:pPr algn="just" rtl="0">
              <a:buFont typeface="Wingdings" panose="05000000000000000000" pitchFamily="2" charset="2"/>
              <a:buChar char="§"/>
            </a:pPr>
            <a:r>
              <a:rPr lang="en-US" sz="4600" b="1" dirty="0" smtClean="0">
                <a:effectLst>
                  <a:outerShdw blurRad="38100" dist="38100" dir="2700000" algn="tl">
                    <a:srgbClr val="000000">
                      <a:alpha val="43137"/>
                    </a:srgbClr>
                  </a:outerShdw>
                </a:effectLst>
              </a:rPr>
              <a:t>Hazards </a:t>
            </a:r>
            <a:r>
              <a:rPr lang="en-US" sz="4600" b="1" dirty="0">
                <a:effectLst>
                  <a:outerShdw blurRad="38100" dist="38100" dir="2700000" algn="tl">
                    <a:srgbClr val="000000">
                      <a:alpha val="43137"/>
                    </a:srgbClr>
                  </a:outerShdw>
                </a:effectLst>
              </a:rPr>
              <a:t>can include objects in the workplace, such as machinery, biological agents or dangerous chemicals. </a:t>
            </a:r>
            <a:endParaRPr lang="en-US" sz="4600" b="1" dirty="0" smtClean="0">
              <a:effectLst>
                <a:outerShdw blurRad="38100" dist="38100" dir="2700000" algn="tl">
                  <a:srgbClr val="000000">
                    <a:alpha val="43137"/>
                  </a:srgbClr>
                </a:outerShdw>
              </a:effectLst>
            </a:endParaRPr>
          </a:p>
          <a:p>
            <a:pPr algn="just" rtl="0">
              <a:buFont typeface="Wingdings" panose="05000000000000000000" pitchFamily="2" charset="2"/>
              <a:buChar char="§"/>
            </a:pPr>
            <a:r>
              <a:rPr lang="en-US" sz="4600" b="1" dirty="0" smtClean="0">
                <a:effectLst>
                  <a:outerShdw blurRad="38100" dist="38100" dir="2700000" algn="tl">
                    <a:srgbClr val="000000">
                      <a:alpha val="43137"/>
                    </a:srgbClr>
                  </a:outerShdw>
                </a:effectLst>
              </a:rPr>
              <a:t>A </a:t>
            </a:r>
            <a:r>
              <a:rPr lang="en-US" sz="4600" b="1" dirty="0">
                <a:effectLst>
                  <a:outerShdw blurRad="38100" dist="38100" dir="2700000" algn="tl">
                    <a:srgbClr val="000000">
                      <a:alpha val="43137"/>
                    </a:srgbClr>
                  </a:outerShdw>
                </a:effectLst>
              </a:rPr>
              <a:t>hazardous situation that has come to pass is called an incident. </a:t>
            </a:r>
            <a:endParaRPr lang="en-US" sz="4600" b="1" dirty="0" smtClean="0">
              <a:effectLst>
                <a:outerShdw blurRad="38100" dist="38100" dir="2700000" algn="tl">
                  <a:srgbClr val="000000">
                    <a:alpha val="43137"/>
                  </a:srgbClr>
                </a:outerShdw>
              </a:effectLst>
            </a:endParaRPr>
          </a:p>
          <a:p>
            <a:pPr algn="just" rtl="0">
              <a:buFont typeface="Wingdings" panose="05000000000000000000" pitchFamily="2" charset="2"/>
              <a:buChar char="§"/>
            </a:pPr>
            <a:r>
              <a:rPr lang="en-US" sz="4600" b="1" dirty="0" smtClean="0">
                <a:effectLst>
                  <a:outerShdw blurRad="38100" dist="38100" dir="2700000" algn="tl">
                    <a:srgbClr val="000000">
                      <a:alpha val="43137"/>
                    </a:srgbClr>
                  </a:outerShdw>
                </a:effectLst>
              </a:rPr>
              <a:t>Hazard </a:t>
            </a:r>
            <a:r>
              <a:rPr lang="en-US" sz="4600" b="1" dirty="0">
                <a:effectLst>
                  <a:outerShdw blurRad="38100" dist="38100" dir="2700000" algn="tl">
                    <a:srgbClr val="000000">
                      <a:alpha val="43137"/>
                    </a:srgbClr>
                  </a:outerShdw>
                </a:effectLst>
              </a:rPr>
              <a:t>and possibility interact together to create risk.</a:t>
            </a:r>
          </a:p>
          <a:p>
            <a:pPr algn="l" rtl="0"/>
            <a:endParaRPr lang="ar-JO" dirty="0"/>
          </a:p>
        </p:txBody>
      </p:sp>
    </p:spTree>
    <p:extLst>
      <p:ext uri="{BB962C8B-B14F-4D97-AF65-F5344CB8AC3E}">
        <p14:creationId xmlns:p14="http://schemas.microsoft.com/office/powerpoint/2010/main" val="272973313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JO"/>
          </a:p>
        </p:txBody>
      </p:sp>
      <p:sp>
        <p:nvSpPr>
          <p:cNvPr id="3" name="Content Placeholder 2"/>
          <p:cNvSpPr>
            <a:spLocks noGrp="1"/>
          </p:cNvSpPr>
          <p:nvPr>
            <p:ph idx="1"/>
          </p:nvPr>
        </p:nvSpPr>
        <p:spPr/>
        <p:txBody>
          <a:bodyPr>
            <a:normAutofit/>
          </a:bodyPr>
          <a:lstStyle/>
          <a:p>
            <a:pPr marL="0" indent="0" algn="ctr" rtl="0">
              <a:buNone/>
            </a:pPr>
            <a:r>
              <a:rPr lang="en-US" sz="8800" b="1" i="1" dirty="0"/>
              <a:t>RADIOCHEMICAL  HAZARDS</a:t>
            </a:r>
            <a:endParaRPr lang="ar-JO" sz="8800" dirty="0"/>
          </a:p>
        </p:txBody>
      </p:sp>
    </p:spTree>
    <p:extLst>
      <p:ext uri="{BB962C8B-B14F-4D97-AF65-F5344CB8AC3E}">
        <p14:creationId xmlns:p14="http://schemas.microsoft.com/office/powerpoint/2010/main" val="304909080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RADIOCHEMICAL HAZARD</a:t>
            </a:r>
            <a:endParaRPr lang="ar-JO" dirty="0"/>
          </a:p>
        </p:txBody>
      </p:sp>
      <p:sp>
        <p:nvSpPr>
          <p:cNvPr id="3" name="Content Placeholder 2"/>
          <p:cNvSpPr>
            <a:spLocks noGrp="1"/>
          </p:cNvSpPr>
          <p:nvPr>
            <p:ph idx="1"/>
          </p:nvPr>
        </p:nvSpPr>
        <p:spPr>
          <a:xfrm>
            <a:off x="228600" y="1600200"/>
            <a:ext cx="8458200" cy="4525963"/>
          </a:xfrm>
        </p:spPr>
        <p:txBody>
          <a:bodyPr>
            <a:normAutofit fontScale="85000" lnSpcReduction="20000"/>
          </a:bodyPr>
          <a:lstStyle/>
          <a:p>
            <a:pPr marL="0" indent="0" algn="l" rtl="0">
              <a:buNone/>
            </a:pPr>
            <a:r>
              <a:rPr lang="en-US" b="1" i="1" dirty="0"/>
              <a:t>What is Radioactivity? </a:t>
            </a:r>
            <a:endParaRPr lang="en-US" dirty="0"/>
          </a:p>
          <a:p>
            <a:pPr algn="just" rtl="0">
              <a:buFont typeface="Wingdings" panose="05000000000000000000" pitchFamily="2" charset="2"/>
              <a:buChar char="§"/>
            </a:pPr>
            <a:r>
              <a:rPr lang="en-US" b="1" dirty="0"/>
              <a:t>Radioactivity is the spontaneous emission of radiation, and radiation is a way in which energy moves from one place to another</a:t>
            </a:r>
            <a:r>
              <a:rPr lang="en-US" b="1" dirty="0" smtClean="0"/>
              <a:t>. </a:t>
            </a:r>
          </a:p>
          <a:p>
            <a:pPr algn="just" rtl="0">
              <a:buFont typeface="Wingdings" panose="05000000000000000000" pitchFamily="2" charset="2"/>
              <a:buChar char="§"/>
            </a:pPr>
            <a:r>
              <a:rPr lang="en-US" b="1" dirty="0" smtClean="0"/>
              <a:t>Although </a:t>
            </a:r>
            <a:r>
              <a:rPr lang="en-US" b="1" dirty="0"/>
              <a:t>radiation, if properly harnessed, is useful to human beings (in medicine, communication, electricity, etc</a:t>
            </a:r>
            <a:r>
              <a:rPr lang="en-US" b="1" dirty="0" smtClean="0"/>
              <a:t>.)</a:t>
            </a:r>
          </a:p>
          <a:p>
            <a:pPr algn="just" rtl="0">
              <a:buFont typeface="Wingdings" panose="05000000000000000000" pitchFamily="2" charset="2"/>
              <a:buChar char="§"/>
            </a:pPr>
            <a:r>
              <a:rPr lang="en-US" b="1" dirty="0" smtClean="0"/>
              <a:t>it </a:t>
            </a:r>
            <a:r>
              <a:rPr lang="en-US" b="1" dirty="0"/>
              <a:t>is also very dangerous to all living things. </a:t>
            </a:r>
            <a:endParaRPr lang="en-US" b="1" dirty="0" smtClean="0"/>
          </a:p>
          <a:p>
            <a:pPr algn="just" rtl="0">
              <a:buFont typeface="Wingdings" panose="05000000000000000000" pitchFamily="2" charset="2"/>
              <a:buChar char="§"/>
            </a:pPr>
            <a:r>
              <a:rPr lang="en-US" b="1" dirty="0" smtClean="0"/>
              <a:t>Radioactivity </a:t>
            </a:r>
            <a:r>
              <a:rPr lang="en-US" b="1" dirty="0"/>
              <a:t>occurs when unstable nuclei of atoms decay and emit particles. These particles may have high energy and can have bad effects on living tissue. </a:t>
            </a:r>
          </a:p>
          <a:p>
            <a:pPr algn="just" rtl="0"/>
            <a:r>
              <a:rPr lang="en-US" b="1" dirty="0"/>
              <a:t>Radiations are of two types, ionizing and non-ionizing. </a:t>
            </a:r>
          </a:p>
        </p:txBody>
      </p:sp>
    </p:spTree>
    <p:extLst>
      <p:ext uri="{BB962C8B-B14F-4D97-AF65-F5344CB8AC3E}">
        <p14:creationId xmlns:p14="http://schemas.microsoft.com/office/powerpoint/2010/main" val="243781033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sz="4800" b="1" i="1" dirty="0" smtClean="0"/>
              <a:t>Types of Radiation</a:t>
            </a:r>
            <a:r>
              <a:rPr lang="en-US" dirty="0" smtClean="0"/>
              <a:t>	</a:t>
            </a:r>
            <a:endParaRPr lang="ar-JO" dirty="0"/>
          </a:p>
        </p:txBody>
      </p:sp>
      <p:sp>
        <p:nvSpPr>
          <p:cNvPr id="3" name="Content Placeholder 2"/>
          <p:cNvSpPr>
            <a:spLocks noGrp="1"/>
          </p:cNvSpPr>
          <p:nvPr>
            <p:ph idx="1"/>
          </p:nvPr>
        </p:nvSpPr>
        <p:spPr>
          <a:xfrm>
            <a:off x="457200" y="1219200"/>
            <a:ext cx="8229600" cy="4906963"/>
          </a:xfrm>
        </p:spPr>
        <p:txBody>
          <a:bodyPr/>
          <a:lstStyle/>
          <a:p>
            <a:pPr algn="l" rtl="0">
              <a:buFont typeface="Wingdings" panose="05000000000000000000" pitchFamily="2" charset="2"/>
              <a:buChar char="q"/>
            </a:pPr>
            <a:r>
              <a:rPr lang="en-US" b="1" dirty="0"/>
              <a:t>Radiations are of two </a:t>
            </a:r>
            <a:r>
              <a:rPr lang="en-US" b="1" dirty="0" smtClean="0"/>
              <a:t>types: </a:t>
            </a:r>
            <a:endParaRPr lang="en-US" b="1" dirty="0"/>
          </a:p>
          <a:p>
            <a:pPr algn="l" rtl="0">
              <a:buFont typeface="Wingdings" panose="05000000000000000000" pitchFamily="2" charset="2"/>
              <a:buChar char="§"/>
            </a:pPr>
            <a:r>
              <a:rPr lang="en-US" b="1" dirty="0" smtClean="0"/>
              <a:t>Non-ionizing  Radiation</a:t>
            </a:r>
          </a:p>
          <a:p>
            <a:pPr algn="l" rtl="0">
              <a:buFont typeface="Wingdings" panose="05000000000000000000" pitchFamily="2" charset="2"/>
              <a:buChar char="§"/>
            </a:pPr>
            <a:r>
              <a:rPr lang="en-US" b="1" dirty="0" smtClean="0"/>
              <a:t> Ionizing Radiation</a:t>
            </a:r>
          </a:p>
          <a:p>
            <a:pPr algn="l" rtl="0">
              <a:buFont typeface="Wingdings" panose="05000000000000000000" pitchFamily="2" charset="2"/>
              <a:buChar char="§"/>
            </a:pPr>
            <a:endParaRPr lang="ar-JO" dirty="0"/>
          </a:p>
        </p:txBody>
      </p:sp>
      <p:pic>
        <p:nvPicPr>
          <p:cNvPr id="4" name="Picture 2" descr="C:\Users\win\Documents\environmental-safety-radiationsafety_clip_image0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3048000"/>
            <a:ext cx="9067800" cy="295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530136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t>IONIZATION RADIATION </a:t>
            </a:r>
            <a:endParaRPr lang="ar-JO" b="1" i="1" dirty="0"/>
          </a:p>
        </p:txBody>
      </p:sp>
      <p:sp>
        <p:nvSpPr>
          <p:cNvPr id="3" name="Content Placeholder 2"/>
          <p:cNvSpPr>
            <a:spLocks noGrp="1"/>
          </p:cNvSpPr>
          <p:nvPr>
            <p:ph idx="1"/>
          </p:nvPr>
        </p:nvSpPr>
        <p:spPr/>
        <p:txBody>
          <a:bodyPr/>
          <a:lstStyle/>
          <a:p>
            <a:pPr lvl="0" algn="just" rtl="0">
              <a:buFont typeface="Wingdings" panose="05000000000000000000" pitchFamily="2" charset="2"/>
              <a:buChar char="q"/>
            </a:pPr>
            <a:r>
              <a:rPr lang="en-US" sz="3600" b="1" dirty="0"/>
              <a:t>Despite the harmful effect of ionizing </a:t>
            </a:r>
            <a:r>
              <a:rPr lang="en-US" sz="3600" b="1" dirty="0" smtClean="0"/>
              <a:t>radiations we </a:t>
            </a:r>
            <a:r>
              <a:rPr lang="en-US" sz="3600" b="1" dirty="0"/>
              <a:t>take advantage of its properties </a:t>
            </a:r>
            <a:r>
              <a:rPr lang="en-US" sz="3600" b="1" dirty="0" smtClean="0"/>
              <a:t>to:</a:t>
            </a:r>
          </a:p>
          <a:p>
            <a:pPr lvl="0" algn="just" rtl="0">
              <a:buFont typeface="Wingdings" panose="05000000000000000000" pitchFamily="2" charset="2"/>
              <a:buChar char="§"/>
            </a:pPr>
            <a:r>
              <a:rPr lang="en-US" sz="3600" b="1" dirty="0" smtClean="0"/>
              <a:t>Generate </a:t>
            </a:r>
            <a:r>
              <a:rPr lang="en-US" sz="3600" b="1" dirty="0"/>
              <a:t>electric </a:t>
            </a:r>
            <a:r>
              <a:rPr lang="en-US" sz="3600" b="1" dirty="0" smtClean="0"/>
              <a:t>power</a:t>
            </a:r>
          </a:p>
          <a:p>
            <a:pPr lvl="0" algn="just" rtl="0">
              <a:buFont typeface="Wingdings" panose="05000000000000000000" pitchFamily="2" charset="2"/>
              <a:buChar char="§"/>
            </a:pPr>
            <a:r>
              <a:rPr lang="en-US" sz="3600" b="1" dirty="0" smtClean="0"/>
              <a:t>To </a:t>
            </a:r>
            <a:r>
              <a:rPr lang="en-US" sz="3600" b="1" dirty="0"/>
              <a:t>kill cancer </a:t>
            </a:r>
            <a:r>
              <a:rPr lang="en-US" sz="3600" b="1" dirty="0" smtClean="0"/>
              <a:t>cells</a:t>
            </a:r>
          </a:p>
          <a:p>
            <a:pPr lvl="0" algn="just" rtl="0">
              <a:buFont typeface="Wingdings" panose="05000000000000000000" pitchFamily="2" charset="2"/>
              <a:buChar char="§"/>
            </a:pPr>
            <a:r>
              <a:rPr lang="en-US" sz="3600" b="1" dirty="0" smtClean="0"/>
              <a:t>And </a:t>
            </a:r>
            <a:r>
              <a:rPr lang="en-US" sz="3600" b="1" dirty="0"/>
              <a:t>in many manufacturing processes </a:t>
            </a:r>
          </a:p>
          <a:p>
            <a:pPr lvl="0" algn="just" rtl="0">
              <a:buFont typeface="Wingdings" panose="05000000000000000000" pitchFamily="2" charset="2"/>
              <a:buChar char="§"/>
            </a:pPr>
            <a:endParaRPr lang="en-US" dirty="0" smtClean="0"/>
          </a:p>
          <a:p>
            <a:pPr lvl="0" algn="just" rtl="0">
              <a:buFont typeface="Wingdings" panose="05000000000000000000" pitchFamily="2" charset="2"/>
              <a:buChar char="§"/>
            </a:pPr>
            <a:endParaRPr lang="en-US" dirty="0"/>
          </a:p>
          <a:p>
            <a:pPr algn="l" rtl="0"/>
            <a:endParaRPr lang="ar-JO" dirty="0"/>
          </a:p>
        </p:txBody>
      </p:sp>
    </p:spTree>
    <p:extLst>
      <p:ext uri="{BB962C8B-B14F-4D97-AF65-F5344CB8AC3E}">
        <p14:creationId xmlns:p14="http://schemas.microsoft.com/office/powerpoint/2010/main" val="1744036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t>Radiation sources</a:t>
            </a:r>
            <a:r>
              <a:rPr lang="en-US" dirty="0"/>
              <a:t/>
            </a:r>
            <a:br>
              <a:rPr lang="en-US" dirty="0"/>
            </a:br>
            <a:r>
              <a:rPr lang="en-US" dirty="0"/>
              <a:t>	</a:t>
            </a:r>
            <a:br>
              <a:rPr lang="en-US" dirty="0"/>
            </a:br>
            <a:endParaRPr lang="ar-JO" dirty="0"/>
          </a:p>
        </p:txBody>
      </p:sp>
      <p:sp>
        <p:nvSpPr>
          <p:cNvPr id="3" name="Content Placeholder 2"/>
          <p:cNvSpPr>
            <a:spLocks noGrp="1"/>
          </p:cNvSpPr>
          <p:nvPr>
            <p:ph idx="1"/>
          </p:nvPr>
        </p:nvSpPr>
        <p:spPr>
          <a:xfrm>
            <a:off x="76200" y="914400"/>
            <a:ext cx="8686800" cy="5135563"/>
          </a:xfrm>
        </p:spPr>
        <p:txBody>
          <a:bodyPr>
            <a:normAutofit/>
          </a:bodyPr>
          <a:lstStyle/>
          <a:p>
            <a:pPr algn="just" rtl="0">
              <a:buFont typeface="Wingdings" panose="05000000000000000000" pitchFamily="2" charset="2"/>
              <a:buChar char="q"/>
            </a:pPr>
            <a:r>
              <a:rPr lang="en-US" sz="4400" b="1" dirty="0" smtClean="0"/>
              <a:t>Natural </a:t>
            </a:r>
            <a:r>
              <a:rPr lang="en-US" sz="4400" b="1" dirty="0"/>
              <a:t>radiation comes from many sources including more than 60 naturally-occurring radioactive materials found in soil, water and </a:t>
            </a:r>
            <a:r>
              <a:rPr lang="en-US" sz="4400" b="1" dirty="0" smtClean="0"/>
              <a:t>air.</a:t>
            </a:r>
          </a:p>
          <a:p>
            <a:pPr algn="just" rtl="0">
              <a:buFont typeface="Wingdings" panose="05000000000000000000" pitchFamily="2" charset="2"/>
              <a:buChar char="q"/>
            </a:pPr>
            <a:r>
              <a:rPr lang="en-US" sz="4400" b="1" dirty="0" smtClean="0"/>
              <a:t>Man-made </a:t>
            </a:r>
            <a:r>
              <a:rPr lang="en-US" sz="4400" b="1" dirty="0"/>
              <a:t>sources of radiation pollution are: </a:t>
            </a:r>
            <a:endParaRPr lang="ar-JO" sz="4400" b="1" dirty="0"/>
          </a:p>
        </p:txBody>
      </p:sp>
    </p:spTree>
    <p:extLst>
      <p:ext uri="{BB962C8B-B14F-4D97-AF65-F5344CB8AC3E}">
        <p14:creationId xmlns:p14="http://schemas.microsoft.com/office/powerpoint/2010/main" val="332559763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58762"/>
          </a:xfrm>
        </p:spPr>
        <p:txBody>
          <a:bodyPr>
            <a:normAutofit fontScale="90000"/>
          </a:bodyPr>
          <a:lstStyle/>
          <a:p>
            <a:endParaRPr lang="ar-JO" dirty="0"/>
          </a:p>
        </p:txBody>
      </p:sp>
      <p:sp>
        <p:nvSpPr>
          <p:cNvPr id="3" name="Content Placeholder 2"/>
          <p:cNvSpPr>
            <a:spLocks noGrp="1"/>
          </p:cNvSpPr>
          <p:nvPr>
            <p:ph idx="1"/>
          </p:nvPr>
        </p:nvSpPr>
        <p:spPr>
          <a:xfrm>
            <a:off x="529856" y="685801"/>
            <a:ext cx="8229600" cy="5337544"/>
          </a:xfrm>
        </p:spPr>
        <p:txBody>
          <a:bodyPr/>
          <a:lstStyle/>
          <a:p>
            <a:pPr lvl="0" algn="l" rtl="0">
              <a:buFont typeface="Wingdings" panose="05000000000000000000" pitchFamily="2" charset="2"/>
              <a:buChar char="q"/>
            </a:pPr>
            <a:r>
              <a:rPr lang="en-US" sz="3600" b="1" i="1" dirty="0"/>
              <a:t>Mining and </a:t>
            </a:r>
            <a:r>
              <a:rPr lang="en-US" sz="3600" b="1" i="1" dirty="0"/>
              <a:t>R</a:t>
            </a:r>
            <a:r>
              <a:rPr lang="en-US" sz="3600" b="1" i="1" dirty="0" smtClean="0"/>
              <a:t>efining </a:t>
            </a:r>
            <a:r>
              <a:rPr lang="en-US" sz="3600" b="1" i="1" dirty="0" smtClean="0"/>
              <a:t>Radioactive </a:t>
            </a:r>
            <a:r>
              <a:rPr lang="en-US" sz="3600" b="1" i="1" dirty="0" smtClean="0"/>
              <a:t>Metals </a:t>
            </a:r>
            <a:r>
              <a:rPr lang="en-US" sz="3600" b="1" i="1" dirty="0" smtClean="0"/>
              <a:t>such as Uranium, Plutonium, Thorium etc</a:t>
            </a:r>
            <a:r>
              <a:rPr lang="en-US" dirty="0" smtClean="0"/>
              <a:t>.</a:t>
            </a:r>
          </a:p>
          <a:p>
            <a:pPr marL="0" lvl="0" indent="0" algn="l" rtl="0">
              <a:buNone/>
            </a:pPr>
            <a:r>
              <a:rPr lang="en-US" dirty="0" smtClean="0"/>
              <a:t> </a:t>
            </a:r>
            <a:endParaRPr lang="en-US" dirty="0"/>
          </a:p>
          <a:p>
            <a:pPr algn="l" rtl="0"/>
            <a:endParaRPr lang="ar-JO" dirty="0"/>
          </a:p>
        </p:txBody>
      </p:sp>
      <p:pic>
        <p:nvPicPr>
          <p:cNvPr id="4" name="Picture 2" descr="C:\Users\win\Documents\miner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056" y="2286000"/>
            <a:ext cx="8153400" cy="3737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088288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JO"/>
          </a:p>
        </p:txBody>
      </p:sp>
      <p:sp>
        <p:nvSpPr>
          <p:cNvPr id="3" name="Content Placeholder 2"/>
          <p:cNvSpPr>
            <a:spLocks noGrp="1"/>
          </p:cNvSpPr>
          <p:nvPr>
            <p:ph idx="1"/>
          </p:nvPr>
        </p:nvSpPr>
        <p:spPr>
          <a:xfrm>
            <a:off x="0" y="990600"/>
            <a:ext cx="8915400" cy="5135563"/>
          </a:xfrm>
        </p:spPr>
        <p:txBody>
          <a:bodyPr>
            <a:normAutofit/>
          </a:bodyPr>
          <a:lstStyle/>
          <a:p>
            <a:pPr algn="ctr" rtl="0">
              <a:buFont typeface="Wingdings" panose="05000000000000000000" pitchFamily="2" charset="2"/>
              <a:buChar char="q"/>
            </a:pPr>
            <a:r>
              <a:rPr lang="en-US" sz="4000" b="1" dirty="0"/>
              <a:t>Production and explosion of nuclear </a:t>
            </a:r>
            <a:r>
              <a:rPr lang="en-US" sz="4000" b="1" dirty="0" smtClean="0"/>
              <a:t>weapons</a:t>
            </a:r>
          </a:p>
          <a:p>
            <a:pPr marL="0" indent="0" algn="ctr" rtl="0">
              <a:buNone/>
            </a:pPr>
            <a:r>
              <a:rPr lang="en-US" sz="4000" b="1" dirty="0" smtClean="0"/>
              <a:t> </a:t>
            </a:r>
            <a:endParaRPr lang="ar-JO" sz="4000" b="1" dirty="0"/>
          </a:p>
        </p:txBody>
      </p:sp>
      <p:pic>
        <p:nvPicPr>
          <p:cNvPr id="5" name="Picture 2" descr="C:\Users\win\Documents\easy_buster_cropp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286000"/>
            <a:ext cx="845820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96202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JO"/>
          </a:p>
        </p:txBody>
      </p:sp>
      <p:sp>
        <p:nvSpPr>
          <p:cNvPr id="3" name="Content Placeholder 2"/>
          <p:cNvSpPr>
            <a:spLocks noGrp="1"/>
          </p:cNvSpPr>
          <p:nvPr>
            <p:ph idx="1"/>
          </p:nvPr>
        </p:nvSpPr>
        <p:spPr>
          <a:xfrm>
            <a:off x="228600" y="914400"/>
            <a:ext cx="8458200" cy="5211763"/>
          </a:xfrm>
        </p:spPr>
        <p:txBody>
          <a:bodyPr>
            <a:normAutofit/>
          </a:bodyPr>
          <a:lstStyle/>
          <a:p>
            <a:pPr marL="0" indent="0" algn="ctr" rtl="0">
              <a:buNone/>
            </a:pPr>
            <a:r>
              <a:rPr lang="en-US" sz="4800" b="1" dirty="0"/>
              <a:t>Production and explosion of  nuclear power plants and </a:t>
            </a:r>
            <a:r>
              <a:rPr lang="en-US" sz="4800" b="1" dirty="0" smtClean="0"/>
              <a:t>fuels</a:t>
            </a:r>
          </a:p>
          <a:p>
            <a:pPr algn="l" rtl="0"/>
            <a:endParaRPr lang="ar-JO" sz="4000" dirty="0"/>
          </a:p>
        </p:txBody>
      </p:sp>
      <p:pic>
        <p:nvPicPr>
          <p:cNvPr id="4" name="Picture 2" descr="C:\Users\win\Documents\fukushima-nuclear-explotion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438400"/>
            <a:ext cx="8153400"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30074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endParaRPr lang="ar-JO" dirty="0"/>
          </a:p>
        </p:txBody>
      </p:sp>
      <p:sp>
        <p:nvSpPr>
          <p:cNvPr id="3" name="Content Placeholder 2"/>
          <p:cNvSpPr>
            <a:spLocks noGrp="1"/>
          </p:cNvSpPr>
          <p:nvPr>
            <p:ph idx="1"/>
          </p:nvPr>
        </p:nvSpPr>
        <p:spPr>
          <a:xfrm>
            <a:off x="228600" y="990600"/>
            <a:ext cx="8763000" cy="5135563"/>
          </a:xfrm>
        </p:spPr>
        <p:txBody>
          <a:bodyPr>
            <a:normAutofit/>
          </a:bodyPr>
          <a:lstStyle/>
          <a:p>
            <a:pPr marL="0" indent="0" algn="ctr" rtl="0">
              <a:buNone/>
            </a:pPr>
            <a:r>
              <a:rPr lang="en-US" sz="4000" b="1" dirty="0"/>
              <a:t>Medical </a:t>
            </a:r>
            <a:r>
              <a:rPr lang="en-US" sz="4000" b="1" dirty="0" smtClean="0"/>
              <a:t>Uses :Diagnosis </a:t>
            </a:r>
            <a:r>
              <a:rPr lang="en-US" sz="4000" b="1" dirty="0"/>
              <a:t>or treatment of </a:t>
            </a:r>
            <a:r>
              <a:rPr lang="en-US" sz="4000" b="1" dirty="0" smtClean="0"/>
              <a:t>Cancer</a:t>
            </a:r>
          </a:p>
          <a:p>
            <a:pPr marL="0" indent="0" algn="ctr" rtl="0">
              <a:buNone/>
            </a:pPr>
            <a:endParaRPr lang="ar-JO" sz="4000" b="1" dirty="0"/>
          </a:p>
        </p:txBody>
      </p:sp>
      <p:pic>
        <p:nvPicPr>
          <p:cNvPr id="4" name="Picture 2" descr="C:\Users\win\Documents\indexdddddd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9800"/>
            <a:ext cx="914400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42905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t>Types of Radioactive Decay </a:t>
            </a:r>
            <a:endParaRPr lang="ar-JO" dirty="0"/>
          </a:p>
        </p:txBody>
      </p:sp>
      <p:sp>
        <p:nvSpPr>
          <p:cNvPr id="3" name="Content Placeholder 2"/>
          <p:cNvSpPr>
            <a:spLocks noGrp="1"/>
          </p:cNvSpPr>
          <p:nvPr>
            <p:ph idx="1"/>
          </p:nvPr>
        </p:nvSpPr>
        <p:spPr>
          <a:xfrm>
            <a:off x="457200" y="1219200"/>
            <a:ext cx="8229600" cy="4906963"/>
          </a:xfrm>
        </p:spPr>
        <p:txBody>
          <a:bodyPr/>
          <a:lstStyle/>
          <a:p>
            <a:pPr algn="l" rtl="0">
              <a:buFont typeface="Wingdings" panose="05000000000000000000" pitchFamily="2" charset="2"/>
              <a:buChar char="§"/>
            </a:pPr>
            <a:r>
              <a:rPr lang="en-US" sz="4800" dirty="0"/>
              <a:t>α</a:t>
            </a:r>
            <a:r>
              <a:rPr lang="en-US" dirty="0" smtClean="0"/>
              <a:t> </a:t>
            </a:r>
            <a:r>
              <a:rPr lang="en-US" b="1" dirty="0" smtClean="0"/>
              <a:t>DECAY</a:t>
            </a:r>
          </a:p>
          <a:p>
            <a:pPr algn="l" rtl="0">
              <a:buFont typeface="Wingdings" panose="05000000000000000000" pitchFamily="2" charset="2"/>
              <a:buChar char="§"/>
            </a:pPr>
            <a:r>
              <a:rPr lang="en-US" sz="4400" b="1" dirty="0" smtClean="0">
                <a:latin typeface="Symbol" panose="05050102010706020507" pitchFamily="18" charset="2"/>
              </a:rPr>
              <a:t>b</a:t>
            </a:r>
            <a:r>
              <a:rPr lang="en-US" dirty="0" smtClean="0"/>
              <a:t> </a:t>
            </a:r>
            <a:r>
              <a:rPr lang="en-US" b="1" dirty="0" smtClean="0"/>
              <a:t>DECAY</a:t>
            </a:r>
          </a:p>
          <a:p>
            <a:pPr algn="l" rtl="0">
              <a:buFont typeface="Wingdings" panose="05000000000000000000" pitchFamily="2" charset="2"/>
              <a:buChar char="§"/>
            </a:pPr>
            <a:r>
              <a:rPr lang="en-US" sz="4000" b="1" dirty="0" smtClean="0">
                <a:latin typeface="Symbol" panose="05050102010706020507" pitchFamily="18" charset="2"/>
              </a:rPr>
              <a:t>g</a:t>
            </a:r>
            <a:r>
              <a:rPr lang="en-US" b="1" dirty="0" smtClean="0">
                <a:latin typeface="Symbol" panose="05050102010706020507" pitchFamily="18" charset="2"/>
              </a:rPr>
              <a:t> </a:t>
            </a:r>
            <a:r>
              <a:rPr lang="en-US" b="1" dirty="0" smtClean="0"/>
              <a:t>DECAY</a:t>
            </a:r>
            <a:endParaRPr lang="en-US" b="1" dirty="0"/>
          </a:p>
          <a:p>
            <a:pPr algn="l" rtl="0">
              <a:buFont typeface="Wingdings" panose="05000000000000000000" pitchFamily="2" charset="2"/>
              <a:buChar char="§"/>
            </a:pPr>
            <a:endParaRPr lang="en-US" b="1" dirty="0"/>
          </a:p>
          <a:p>
            <a:pPr algn="l" rtl="0">
              <a:buFont typeface="Wingdings" panose="05000000000000000000" pitchFamily="2" charset="2"/>
              <a:buChar char="§"/>
            </a:pPr>
            <a:r>
              <a:rPr lang="en-US" b="1" dirty="0" smtClean="0"/>
              <a:t> </a:t>
            </a:r>
            <a:endParaRPr lang="ar-JO" b="1" dirty="0"/>
          </a:p>
          <a:p>
            <a:pPr marL="0" indent="0" algn="l" rtl="0">
              <a:buNone/>
            </a:pPr>
            <a:endParaRPr lang="en-US" sz="4400" b="1" dirty="0">
              <a:latin typeface="Symbol" panose="05050102010706020507" pitchFamily="18" charset="2"/>
            </a:endParaRPr>
          </a:p>
          <a:p>
            <a:pPr algn="l" rtl="0">
              <a:buFont typeface="Wingdings" panose="05000000000000000000" pitchFamily="2" charset="2"/>
              <a:buChar char="§"/>
            </a:pPr>
            <a:endParaRPr lang="ar-JO" sz="4400" b="1" dirty="0"/>
          </a:p>
        </p:txBody>
      </p:sp>
      <p:pic>
        <p:nvPicPr>
          <p:cNvPr id="4" name="Picture 2" descr="C:\Users\win\Documents\X2604-R-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3657600"/>
            <a:ext cx="8839200" cy="3163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6082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t>Types of Hazards</a:t>
            </a:r>
            <a:endParaRPr lang="ar-JO" b="1" i="1" dirty="0"/>
          </a:p>
        </p:txBody>
      </p:sp>
      <p:sp>
        <p:nvSpPr>
          <p:cNvPr id="3" name="Content Placeholder 2"/>
          <p:cNvSpPr>
            <a:spLocks noGrp="1"/>
          </p:cNvSpPr>
          <p:nvPr>
            <p:ph idx="1"/>
          </p:nvPr>
        </p:nvSpPr>
        <p:spPr/>
        <p:txBody>
          <a:bodyPr/>
          <a:lstStyle/>
          <a:p>
            <a:pPr algn="l" rtl="0">
              <a:buFont typeface="Wingdings" panose="05000000000000000000" pitchFamily="2" charset="2"/>
              <a:buChar char="§"/>
            </a:pPr>
            <a:r>
              <a:rPr lang="en-US" sz="4000" b="1" dirty="0">
                <a:effectLst>
                  <a:outerShdw blurRad="38100" dist="38100" dir="2700000" algn="tl">
                    <a:srgbClr val="000000">
                      <a:alpha val="43137"/>
                    </a:srgbClr>
                  </a:outerShdw>
                </a:effectLst>
              </a:rPr>
              <a:t>Hazards are generally classified as one of </a:t>
            </a:r>
            <a:r>
              <a:rPr lang="en-US" sz="4000" b="1" dirty="0" smtClean="0">
                <a:effectLst>
                  <a:outerShdw blurRad="38100" dist="38100" dir="2700000" algn="tl">
                    <a:srgbClr val="000000">
                      <a:alpha val="43137"/>
                    </a:srgbClr>
                  </a:outerShdw>
                </a:effectLst>
              </a:rPr>
              <a:t>four </a:t>
            </a:r>
            <a:r>
              <a:rPr lang="en-US" sz="4000" b="1" dirty="0">
                <a:effectLst>
                  <a:outerShdw blurRad="38100" dist="38100" dir="2700000" algn="tl">
                    <a:srgbClr val="000000">
                      <a:alpha val="43137"/>
                    </a:srgbClr>
                  </a:outerShdw>
                </a:effectLst>
              </a:rPr>
              <a:t>types, namely: </a:t>
            </a:r>
            <a:endParaRPr lang="en-US" sz="4000" b="1" dirty="0" smtClean="0">
              <a:effectLst>
                <a:outerShdw blurRad="38100" dist="38100" dir="2700000" algn="tl">
                  <a:srgbClr val="000000">
                    <a:alpha val="43137"/>
                  </a:srgbClr>
                </a:outerShdw>
              </a:effectLst>
            </a:endParaRPr>
          </a:p>
          <a:p>
            <a:pPr algn="l" rtl="0">
              <a:buFont typeface="Wingdings" panose="05000000000000000000" pitchFamily="2" charset="2"/>
              <a:buChar char="§"/>
            </a:pPr>
            <a:r>
              <a:rPr lang="en-US" sz="4000" b="1" dirty="0">
                <a:effectLst>
                  <a:outerShdw blurRad="38100" dist="38100" dir="2700000" algn="tl">
                    <a:srgbClr val="000000">
                      <a:alpha val="43137"/>
                    </a:srgbClr>
                  </a:outerShdw>
                </a:effectLst>
              </a:rPr>
              <a:t>P</a:t>
            </a:r>
            <a:r>
              <a:rPr lang="en-US" sz="4000" b="1" dirty="0" smtClean="0">
                <a:effectLst>
                  <a:outerShdw blurRad="38100" dist="38100" dir="2700000" algn="tl">
                    <a:srgbClr val="000000">
                      <a:alpha val="43137"/>
                    </a:srgbClr>
                  </a:outerShdw>
                </a:effectLst>
              </a:rPr>
              <a:t>hysical</a:t>
            </a:r>
            <a:r>
              <a:rPr lang="en-US" sz="4000" b="1" dirty="0">
                <a:effectLst>
                  <a:outerShdw blurRad="38100" dist="38100" dir="2700000" algn="tl">
                    <a:srgbClr val="000000">
                      <a:alpha val="43137"/>
                    </a:srgbClr>
                  </a:outerShdw>
                </a:effectLst>
              </a:rPr>
              <a:t>, </a:t>
            </a:r>
            <a:endParaRPr lang="en-US" sz="4000" b="1" dirty="0" smtClean="0">
              <a:effectLst>
                <a:outerShdw blurRad="38100" dist="38100" dir="2700000" algn="tl">
                  <a:srgbClr val="000000">
                    <a:alpha val="43137"/>
                  </a:srgbClr>
                </a:outerShdw>
              </a:effectLst>
            </a:endParaRPr>
          </a:p>
          <a:p>
            <a:pPr algn="l" rtl="0">
              <a:buFont typeface="Wingdings" panose="05000000000000000000" pitchFamily="2" charset="2"/>
              <a:buChar char="§"/>
            </a:pPr>
            <a:r>
              <a:rPr lang="en-US" sz="4000" b="1" dirty="0">
                <a:effectLst>
                  <a:outerShdw blurRad="38100" dist="38100" dir="2700000" algn="tl">
                    <a:srgbClr val="000000">
                      <a:alpha val="43137"/>
                    </a:srgbClr>
                  </a:outerShdw>
                </a:effectLst>
              </a:rPr>
              <a:t>B</a:t>
            </a:r>
            <a:r>
              <a:rPr lang="en-US" sz="4000" b="1" dirty="0" smtClean="0">
                <a:effectLst>
                  <a:outerShdw blurRad="38100" dist="38100" dir="2700000" algn="tl">
                    <a:srgbClr val="000000">
                      <a:alpha val="43137"/>
                    </a:srgbClr>
                  </a:outerShdw>
                </a:effectLst>
              </a:rPr>
              <a:t>iological</a:t>
            </a:r>
            <a:r>
              <a:rPr lang="en-US" sz="4000" b="1" dirty="0">
                <a:effectLst>
                  <a:outerShdw blurRad="38100" dist="38100" dir="2700000" algn="tl">
                    <a:srgbClr val="000000">
                      <a:alpha val="43137"/>
                    </a:srgbClr>
                  </a:outerShdw>
                </a:effectLst>
              </a:rPr>
              <a:t>, </a:t>
            </a:r>
            <a:endParaRPr lang="en-US" sz="4000" b="1" dirty="0" smtClean="0">
              <a:effectLst>
                <a:outerShdw blurRad="38100" dist="38100" dir="2700000" algn="tl">
                  <a:srgbClr val="000000">
                    <a:alpha val="43137"/>
                  </a:srgbClr>
                </a:outerShdw>
              </a:effectLst>
            </a:endParaRPr>
          </a:p>
          <a:p>
            <a:pPr algn="l" rtl="0">
              <a:buFont typeface="Wingdings" panose="05000000000000000000" pitchFamily="2" charset="2"/>
              <a:buChar char="§"/>
            </a:pPr>
            <a:r>
              <a:rPr lang="en-US" sz="4000" b="1" dirty="0">
                <a:effectLst>
                  <a:outerShdw blurRad="38100" dist="38100" dir="2700000" algn="tl">
                    <a:srgbClr val="000000">
                      <a:alpha val="43137"/>
                    </a:srgbClr>
                  </a:outerShdw>
                </a:effectLst>
              </a:rPr>
              <a:t>E</a:t>
            </a:r>
            <a:r>
              <a:rPr lang="en-US" sz="4000" b="1" dirty="0" smtClean="0">
                <a:effectLst>
                  <a:outerShdw blurRad="38100" dist="38100" dir="2700000" algn="tl">
                    <a:srgbClr val="000000">
                      <a:alpha val="43137"/>
                    </a:srgbClr>
                  </a:outerShdw>
                </a:effectLst>
              </a:rPr>
              <a:t>rgonomic and, </a:t>
            </a:r>
          </a:p>
          <a:p>
            <a:pPr algn="l" rtl="0">
              <a:buFont typeface="Wingdings" panose="05000000000000000000" pitchFamily="2" charset="2"/>
              <a:buChar char="§"/>
            </a:pPr>
            <a:r>
              <a:rPr lang="en-US" sz="4000" b="1" dirty="0">
                <a:effectLst>
                  <a:outerShdw blurRad="38100" dist="38100" dir="2700000" algn="tl">
                    <a:srgbClr val="000000">
                      <a:alpha val="43137"/>
                    </a:srgbClr>
                  </a:outerShdw>
                </a:effectLst>
              </a:rPr>
              <a:t>C</a:t>
            </a:r>
            <a:r>
              <a:rPr lang="en-US" sz="4000" b="1" dirty="0" smtClean="0">
                <a:effectLst>
                  <a:outerShdw blurRad="38100" dist="38100" dir="2700000" algn="tl">
                    <a:srgbClr val="000000">
                      <a:alpha val="43137"/>
                    </a:srgbClr>
                  </a:outerShdw>
                </a:effectLst>
              </a:rPr>
              <a:t>hemical</a:t>
            </a:r>
            <a:r>
              <a:rPr lang="en-US" sz="4000" b="1" dirty="0">
                <a:effectLst>
                  <a:outerShdw blurRad="38100" dist="38100" dir="2700000" algn="tl">
                    <a:srgbClr val="000000">
                      <a:alpha val="43137"/>
                    </a:srgbClr>
                  </a:outerShdw>
                </a:effectLst>
              </a:rPr>
              <a:t>. </a:t>
            </a:r>
          </a:p>
          <a:p>
            <a:pPr marL="0" indent="0" algn="l" rtl="0">
              <a:buNone/>
            </a:pPr>
            <a:endParaRPr lang="en-US" sz="4000" dirty="0"/>
          </a:p>
          <a:p>
            <a:pPr algn="l" rtl="0"/>
            <a:endParaRPr lang="ar-JO" dirty="0"/>
          </a:p>
        </p:txBody>
      </p:sp>
    </p:spTree>
    <p:extLst>
      <p:ext uri="{BB962C8B-B14F-4D97-AF65-F5344CB8AC3E}">
        <p14:creationId xmlns:p14="http://schemas.microsoft.com/office/powerpoint/2010/main" val="358752118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686800" cy="1143000"/>
          </a:xfrm>
        </p:spPr>
        <p:txBody>
          <a:bodyPr>
            <a:normAutofit fontScale="90000"/>
          </a:bodyPr>
          <a:lstStyle/>
          <a:p>
            <a:r>
              <a:rPr lang="en-US" b="1" i="1" dirty="0"/>
              <a:t>Effects of Radiation on Humans </a:t>
            </a:r>
            <a:r>
              <a:rPr lang="en-US" dirty="0"/>
              <a:t/>
            </a:r>
            <a:br>
              <a:rPr lang="en-US" dirty="0"/>
            </a:br>
            <a:endParaRPr lang="ar-JO" dirty="0"/>
          </a:p>
        </p:txBody>
      </p:sp>
      <p:sp>
        <p:nvSpPr>
          <p:cNvPr id="3" name="Content Placeholder 2"/>
          <p:cNvSpPr>
            <a:spLocks noGrp="1"/>
          </p:cNvSpPr>
          <p:nvPr>
            <p:ph idx="1"/>
          </p:nvPr>
        </p:nvSpPr>
        <p:spPr>
          <a:xfrm>
            <a:off x="152400" y="1600200"/>
            <a:ext cx="8991600" cy="4525963"/>
          </a:xfrm>
        </p:spPr>
        <p:txBody>
          <a:bodyPr>
            <a:normAutofit/>
          </a:bodyPr>
          <a:lstStyle/>
          <a:p>
            <a:pPr algn="l" rtl="0">
              <a:buFont typeface="Wingdings" panose="05000000000000000000" pitchFamily="2" charset="2"/>
              <a:buChar char="§"/>
            </a:pPr>
            <a:r>
              <a:rPr lang="en-US" b="1" dirty="0"/>
              <a:t>Radiation occurs when unstable nuclei of atoms decay and release particles. </a:t>
            </a:r>
            <a:endParaRPr lang="en-US" b="1" dirty="0" smtClean="0"/>
          </a:p>
          <a:p>
            <a:pPr algn="l" rtl="0"/>
            <a:r>
              <a:rPr lang="en-US" b="1" dirty="0" smtClean="0"/>
              <a:t>When </a:t>
            </a:r>
            <a:r>
              <a:rPr lang="en-US" b="1" dirty="0"/>
              <a:t>these particles touch various organic materials, such as tissue, damage may occur. Radiation can </a:t>
            </a:r>
            <a:r>
              <a:rPr lang="en-US" b="1" dirty="0" smtClean="0"/>
              <a:t>causes: </a:t>
            </a:r>
          </a:p>
        </p:txBody>
      </p:sp>
      <p:pic>
        <p:nvPicPr>
          <p:cNvPr id="4" name="Picture 2" descr="C:\Users\win\Documents\indexv.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0288" y="4152014"/>
            <a:ext cx="2438399" cy="2743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win\Downloads\atomic bomb of nagasaki.jp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114800"/>
            <a:ext cx="24384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win\Documents\DEATH.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2250" y="4152014"/>
            <a:ext cx="257175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win\Documents\Fig.4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9600" y="4152014"/>
            <a:ext cx="2466975" cy="2693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34946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JO"/>
          </a:p>
        </p:txBody>
      </p:sp>
      <p:sp>
        <p:nvSpPr>
          <p:cNvPr id="3" name="Content Placeholder 2"/>
          <p:cNvSpPr>
            <a:spLocks noGrp="1"/>
          </p:cNvSpPr>
          <p:nvPr>
            <p:ph idx="1"/>
          </p:nvPr>
        </p:nvSpPr>
        <p:spPr/>
        <p:txBody>
          <a:bodyPr>
            <a:normAutofit lnSpcReduction="10000"/>
          </a:bodyPr>
          <a:lstStyle/>
          <a:p>
            <a:pPr algn="just" rtl="0">
              <a:buFont typeface="Wingdings" panose="05000000000000000000" pitchFamily="2" charset="2"/>
              <a:buChar char="§"/>
            </a:pPr>
            <a:r>
              <a:rPr lang="en-US" sz="3600" b="1" dirty="0"/>
              <a:t>The unit used to measure radiation dosage is the rem, which stands for roentgen equivalent in man (</a:t>
            </a:r>
            <a:r>
              <a:rPr lang="en-US" sz="3600" b="1" dirty="0" smtClean="0"/>
              <a:t>rem).</a:t>
            </a:r>
            <a:r>
              <a:rPr lang="en-US" sz="3600" dirty="0" smtClean="0"/>
              <a:t> </a:t>
            </a:r>
          </a:p>
          <a:p>
            <a:pPr algn="just" rtl="0">
              <a:buFont typeface="Wingdings" panose="05000000000000000000" pitchFamily="2" charset="2"/>
              <a:buChar char="§"/>
            </a:pPr>
            <a:r>
              <a:rPr lang="en-US" sz="3600" b="1" dirty="0"/>
              <a:t>I</a:t>
            </a:r>
            <a:r>
              <a:rPr lang="en-US" sz="3600" b="1" dirty="0" smtClean="0"/>
              <a:t>t </a:t>
            </a:r>
            <a:r>
              <a:rPr lang="en-US" sz="3600" b="1" dirty="0"/>
              <a:t>represents the amount of radiation needed to produce a particular amount of damage to living tissue. </a:t>
            </a:r>
            <a:endParaRPr lang="en-US" sz="3600" b="1" dirty="0" smtClean="0"/>
          </a:p>
          <a:p>
            <a:pPr algn="just" rtl="0">
              <a:buFont typeface="Wingdings" panose="05000000000000000000" pitchFamily="2" charset="2"/>
              <a:buChar char="§"/>
            </a:pPr>
            <a:r>
              <a:rPr lang="en-US" sz="3600" b="1" dirty="0" smtClean="0"/>
              <a:t>The </a:t>
            </a:r>
            <a:r>
              <a:rPr lang="en-US" sz="3600" b="1" dirty="0"/>
              <a:t>total dose of rems determines how much harm a person suffers</a:t>
            </a:r>
            <a:r>
              <a:rPr lang="en-US" sz="3600" b="1" dirty="0" smtClean="0"/>
              <a:t>.</a:t>
            </a:r>
            <a:endParaRPr lang="ar-JO" sz="3600" b="1" dirty="0"/>
          </a:p>
        </p:txBody>
      </p:sp>
    </p:spTree>
    <p:extLst>
      <p:ext uri="{BB962C8B-B14F-4D97-AF65-F5344CB8AC3E}">
        <p14:creationId xmlns:p14="http://schemas.microsoft.com/office/powerpoint/2010/main" val="293364347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JO"/>
          </a:p>
        </p:txBody>
      </p:sp>
      <p:sp>
        <p:nvSpPr>
          <p:cNvPr id="3" name="Content Placeholder 2"/>
          <p:cNvSpPr>
            <a:spLocks noGrp="1"/>
          </p:cNvSpPr>
          <p:nvPr>
            <p:ph idx="1"/>
          </p:nvPr>
        </p:nvSpPr>
        <p:spPr>
          <a:xfrm>
            <a:off x="76200" y="1600200"/>
            <a:ext cx="8610600" cy="4525963"/>
          </a:xfrm>
        </p:spPr>
        <p:txBody>
          <a:bodyPr/>
          <a:lstStyle/>
          <a:p>
            <a:pPr algn="l" rtl="0">
              <a:buFont typeface="Wingdings" panose="05000000000000000000" pitchFamily="2" charset="2"/>
              <a:buChar char="§"/>
            </a:pPr>
            <a:r>
              <a:rPr lang="en-US" dirty="0" smtClean="0"/>
              <a:t>1rem=0.01 </a:t>
            </a:r>
            <a:r>
              <a:rPr lang="en-US" dirty="0" err="1" smtClean="0"/>
              <a:t>sv</a:t>
            </a:r>
            <a:r>
              <a:rPr lang="en-US" dirty="0" smtClean="0"/>
              <a:t>,              1rem= 0.055%</a:t>
            </a:r>
          </a:p>
          <a:p>
            <a:pPr algn="l" rtl="0"/>
            <a:endParaRPr lang="ar-JO" dirty="0"/>
          </a:p>
        </p:txBody>
      </p:sp>
      <p:pic>
        <p:nvPicPr>
          <p:cNvPr id="4" name="Picture 2" descr="C:\Users\win\Documents\8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98" y="2429540"/>
            <a:ext cx="8959702" cy="4428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4655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endParaRPr lang="ar-JO"/>
          </a:p>
        </p:txBody>
      </p:sp>
      <p:sp>
        <p:nvSpPr>
          <p:cNvPr id="3" name="Content Placeholder 2"/>
          <p:cNvSpPr>
            <a:spLocks noGrp="1"/>
          </p:cNvSpPr>
          <p:nvPr>
            <p:ph idx="1"/>
          </p:nvPr>
        </p:nvSpPr>
        <p:spPr>
          <a:xfrm>
            <a:off x="152400" y="1066800"/>
            <a:ext cx="8763000" cy="5562600"/>
          </a:xfrm>
        </p:spPr>
        <p:txBody>
          <a:bodyPr>
            <a:normAutofit fontScale="92500" lnSpcReduction="10000"/>
          </a:bodyPr>
          <a:lstStyle/>
          <a:p>
            <a:pPr algn="l" rtl="0">
              <a:buFont typeface="Wingdings" panose="05000000000000000000" pitchFamily="2" charset="2"/>
              <a:buChar char="§"/>
            </a:pPr>
            <a:r>
              <a:rPr lang="en-US" dirty="0" smtClean="0"/>
              <a:t> </a:t>
            </a:r>
            <a:r>
              <a:rPr lang="en-US" sz="3600" b="1" dirty="0" smtClean="0"/>
              <a:t>A dose </a:t>
            </a:r>
            <a:r>
              <a:rPr lang="en-US" sz="3600" b="1" dirty="0"/>
              <a:t>of just 25 rems causes some detectable changes in blood, </a:t>
            </a:r>
            <a:endParaRPr lang="en-US" sz="3600" b="1" dirty="0"/>
          </a:p>
          <a:p>
            <a:pPr algn="l" rtl="0">
              <a:buFont typeface="Wingdings" panose="05000000000000000000" pitchFamily="2" charset="2"/>
              <a:buChar char="§"/>
            </a:pPr>
            <a:r>
              <a:rPr lang="en-US" sz="3600" b="1" dirty="0"/>
              <a:t>D</a:t>
            </a:r>
            <a:r>
              <a:rPr lang="en-US" sz="3600" b="1" dirty="0" smtClean="0"/>
              <a:t>oses </a:t>
            </a:r>
            <a:r>
              <a:rPr lang="en-US" sz="3600" b="1" dirty="0"/>
              <a:t>to near 100 rems usually have no immediate harmful effects. </a:t>
            </a:r>
            <a:endParaRPr lang="en-US" sz="3600" b="1" dirty="0" smtClean="0"/>
          </a:p>
          <a:p>
            <a:pPr algn="l" rtl="0">
              <a:buFont typeface="Wingdings" panose="05000000000000000000" pitchFamily="2" charset="2"/>
              <a:buChar char="§"/>
            </a:pPr>
            <a:r>
              <a:rPr lang="en-US" sz="3600" b="1" dirty="0" smtClean="0"/>
              <a:t>Doses </a:t>
            </a:r>
            <a:r>
              <a:rPr lang="en-US" sz="3600" b="1" dirty="0"/>
              <a:t>above 100 rems cause the first signs of radiation sickness including: </a:t>
            </a:r>
            <a:endParaRPr lang="en-US" sz="3600" b="1" dirty="0" smtClean="0"/>
          </a:p>
          <a:p>
            <a:pPr algn="l" rtl="0"/>
            <a:r>
              <a:rPr lang="en-US" sz="3600" b="1" dirty="0" smtClean="0"/>
              <a:t>Nausea</a:t>
            </a:r>
          </a:p>
          <a:p>
            <a:pPr algn="l" rtl="0"/>
            <a:r>
              <a:rPr lang="en-US" sz="3600" b="1" dirty="0" smtClean="0"/>
              <a:t>Vomiting</a:t>
            </a:r>
          </a:p>
          <a:p>
            <a:pPr algn="l" rtl="0"/>
            <a:r>
              <a:rPr lang="en-US" sz="3600" b="1" dirty="0" smtClean="0"/>
              <a:t>Headache and </a:t>
            </a:r>
          </a:p>
          <a:p>
            <a:pPr algn="l" rtl="0"/>
            <a:r>
              <a:rPr lang="en-US" sz="3600" b="1" dirty="0" smtClean="0"/>
              <a:t>some loss of white blood cells</a:t>
            </a:r>
            <a:endParaRPr lang="en-US" sz="3600" b="1" dirty="0"/>
          </a:p>
        </p:txBody>
      </p:sp>
    </p:spTree>
    <p:extLst>
      <p:ext uri="{BB962C8B-B14F-4D97-AF65-F5344CB8AC3E}">
        <p14:creationId xmlns:p14="http://schemas.microsoft.com/office/powerpoint/2010/main" val="257560177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534400" cy="1143000"/>
          </a:xfrm>
        </p:spPr>
        <p:txBody>
          <a:bodyPr>
            <a:normAutofit/>
          </a:bodyPr>
          <a:lstStyle/>
          <a:p>
            <a:pPr rtl="0"/>
            <a:r>
              <a:rPr lang="en-US" dirty="0"/>
              <a:t>Doses of 300 rems or more causes</a:t>
            </a:r>
            <a:endParaRPr lang="ar-JO" dirty="0"/>
          </a:p>
        </p:txBody>
      </p:sp>
      <p:sp>
        <p:nvSpPr>
          <p:cNvPr id="3" name="Content Placeholder 2"/>
          <p:cNvSpPr>
            <a:spLocks noGrp="1"/>
          </p:cNvSpPr>
          <p:nvPr>
            <p:ph idx="1"/>
          </p:nvPr>
        </p:nvSpPr>
        <p:spPr>
          <a:xfrm>
            <a:off x="457200" y="1274116"/>
            <a:ext cx="8229600" cy="4525963"/>
          </a:xfrm>
        </p:spPr>
        <p:txBody>
          <a:bodyPr/>
          <a:lstStyle/>
          <a:p>
            <a:pPr marL="0" indent="0" algn="l" rtl="0">
              <a:buNone/>
            </a:pPr>
            <a:endParaRPr lang="en-US" dirty="0"/>
          </a:p>
        </p:txBody>
      </p:sp>
      <p:pic>
        <p:nvPicPr>
          <p:cNvPr id="2050" name="Picture 2" descr="C:\Users\win\Documents\Hair_Loss_P05395.018_AWM1.jpg"/>
          <p:cNvPicPr>
            <a:picLocks noChangeAspect="1" noChangeArrowheads="1"/>
          </p:cNvPicPr>
          <p:nvPr/>
        </p:nvPicPr>
        <p:blipFill rotWithShape="1">
          <a:blip r:embed="rId2">
            <a:extLst>
              <a:ext uri="{28A0092B-C50C-407E-A947-70E740481C1C}">
                <a14:useLocalDpi xmlns:a14="http://schemas.microsoft.com/office/drawing/2010/main" val="0"/>
              </a:ext>
            </a:extLst>
          </a:blip>
          <a:srcRect l="19641" t="11697" r="20773" b="26129"/>
          <a:stretch/>
        </p:blipFill>
        <p:spPr bwMode="auto">
          <a:xfrm>
            <a:off x="-1" y="1295400"/>
            <a:ext cx="2895602" cy="4330994"/>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win\Documents\nerv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1550" y="1295401"/>
            <a:ext cx="2879650" cy="417859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win\Documents\digestive trac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1295401"/>
            <a:ext cx="3124200" cy="4178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465098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763000" cy="1143000"/>
          </a:xfrm>
        </p:spPr>
        <p:txBody>
          <a:bodyPr/>
          <a:lstStyle/>
          <a:p>
            <a:r>
              <a:rPr lang="en-US" b="1" dirty="0"/>
              <a:t>Doses of 300 rems or more causes</a:t>
            </a:r>
            <a:endParaRPr lang="ar-JO" b="1" dirty="0"/>
          </a:p>
        </p:txBody>
      </p:sp>
      <p:sp>
        <p:nvSpPr>
          <p:cNvPr id="3" name="Content Placeholder 2"/>
          <p:cNvSpPr>
            <a:spLocks noGrp="1"/>
          </p:cNvSpPr>
          <p:nvPr>
            <p:ph idx="1"/>
          </p:nvPr>
        </p:nvSpPr>
        <p:spPr/>
        <p:txBody>
          <a:bodyPr/>
          <a:lstStyle/>
          <a:p>
            <a:pPr algn="l" rtl="0"/>
            <a:endParaRPr lang="ar-JO" dirty="0"/>
          </a:p>
        </p:txBody>
      </p:sp>
      <p:pic>
        <p:nvPicPr>
          <p:cNvPr id="3074" name="Picture 2" descr="C:\Users\win\Documents\wbc.jpg"/>
          <p:cNvPicPr>
            <a:picLocks noChangeAspect="1" noChangeArrowheads="1"/>
          </p:cNvPicPr>
          <p:nvPr/>
        </p:nvPicPr>
        <p:blipFill rotWithShape="1">
          <a:blip r:embed="rId2">
            <a:extLst>
              <a:ext uri="{28A0092B-C50C-407E-A947-70E740481C1C}">
                <a14:useLocalDpi xmlns:a14="http://schemas.microsoft.com/office/drawing/2010/main" val="0"/>
              </a:ext>
            </a:extLst>
          </a:blip>
          <a:srcRect r="66869"/>
          <a:stretch/>
        </p:blipFill>
        <p:spPr bwMode="auto">
          <a:xfrm>
            <a:off x="0" y="1447800"/>
            <a:ext cx="4191000" cy="46482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win\Documents\wbc.jpg"/>
          <p:cNvPicPr>
            <a:picLocks noChangeAspect="1" noChangeArrowheads="1"/>
          </p:cNvPicPr>
          <p:nvPr/>
        </p:nvPicPr>
        <p:blipFill rotWithShape="1">
          <a:blip r:embed="rId2">
            <a:extLst>
              <a:ext uri="{28A0092B-C50C-407E-A947-70E740481C1C}">
                <a14:useLocalDpi xmlns:a14="http://schemas.microsoft.com/office/drawing/2010/main" val="0"/>
              </a:ext>
            </a:extLst>
          </a:blip>
          <a:srcRect l="68939"/>
          <a:stretch/>
        </p:blipFill>
        <p:spPr bwMode="auto">
          <a:xfrm>
            <a:off x="4191000" y="1447800"/>
            <a:ext cx="4267200"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67888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endParaRPr lang="ar-JO" dirty="0"/>
          </a:p>
        </p:txBody>
      </p:sp>
      <p:sp>
        <p:nvSpPr>
          <p:cNvPr id="3" name="Content Placeholder 2"/>
          <p:cNvSpPr>
            <a:spLocks noGrp="1"/>
          </p:cNvSpPr>
          <p:nvPr>
            <p:ph idx="1"/>
          </p:nvPr>
        </p:nvSpPr>
        <p:spPr>
          <a:xfrm>
            <a:off x="457200" y="914400"/>
            <a:ext cx="8229600" cy="5211763"/>
          </a:xfrm>
        </p:spPr>
        <p:txBody>
          <a:bodyPr>
            <a:normAutofit/>
          </a:bodyPr>
          <a:lstStyle/>
          <a:p>
            <a:pPr algn="just" rtl="0">
              <a:buFont typeface="Wingdings" panose="05000000000000000000" pitchFamily="2" charset="2"/>
              <a:buChar char="§"/>
            </a:pPr>
            <a:r>
              <a:rPr lang="en-US" sz="3600" dirty="0" smtClean="0"/>
              <a:t>Half of all people exposed to 450 rems die</a:t>
            </a:r>
          </a:p>
          <a:p>
            <a:pPr algn="just" rtl="0">
              <a:buFont typeface="Wingdings" panose="05000000000000000000" pitchFamily="2" charset="2"/>
              <a:buChar char="§"/>
            </a:pPr>
            <a:r>
              <a:rPr lang="en-US" sz="3600" dirty="0" smtClean="0"/>
              <a:t>Doses of  800 rems or more are always fatal</a:t>
            </a:r>
          </a:p>
          <a:p>
            <a:pPr algn="just" rtl="0">
              <a:buFont typeface="Wingdings" panose="05000000000000000000" pitchFamily="2" charset="2"/>
              <a:buChar char="§"/>
            </a:pPr>
            <a:r>
              <a:rPr lang="en-US" sz="3600" dirty="0" smtClean="0"/>
              <a:t>No treatment to radiation</a:t>
            </a:r>
          </a:p>
          <a:p>
            <a:pPr algn="just" rtl="0">
              <a:buFont typeface="Wingdings" panose="05000000000000000000" pitchFamily="2" charset="2"/>
              <a:buChar char="§"/>
            </a:pPr>
            <a:r>
              <a:rPr lang="en-US" sz="3600" dirty="0" smtClean="0"/>
              <a:t>2-14 days</a:t>
            </a:r>
            <a:endParaRPr lang="ar-JO" sz="3600" dirty="0"/>
          </a:p>
        </p:txBody>
      </p:sp>
    </p:spTree>
    <p:extLst>
      <p:ext uri="{BB962C8B-B14F-4D97-AF65-F5344CB8AC3E}">
        <p14:creationId xmlns:p14="http://schemas.microsoft.com/office/powerpoint/2010/main" val="105037630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Radiation Survivors</a:t>
            </a:r>
            <a:endParaRPr lang="ar-JO" dirty="0"/>
          </a:p>
        </p:txBody>
      </p:sp>
      <p:pic>
        <p:nvPicPr>
          <p:cNvPr id="4" name="Picture 2" descr="C:\Users\win\Documents\LEUKAMIA.jpg"/>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7971"/>
          <a:stretch/>
        </p:blipFill>
        <p:spPr bwMode="auto">
          <a:xfrm>
            <a:off x="381000" y="1447800"/>
            <a:ext cx="8610600"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444477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Radiation Survivors</a:t>
            </a:r>
            <a:endParaRPr lang="ar-JO" dirty="0"/>
          </a:p>
        </p:txBody>
      </p:sp>
      <p:pic>
        <p:nvPicPr>
          <p:cNvPr id="4" name="Picture 2" descr="C:\Users\win\Documents\indexv.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 y="1066800"/>
            <a:ext cx="8686800" cy="5410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457733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Radiation Survivors</a:t>
            </a:r>
            <a:endParaRPr lang="ar-JO" dirty="0"/>
          </a:p>
        </p:txBody>
      </p:sp>
      <p:sp>
        <p:nvSpPr>
          <p:cNvPr id="3" name="Content Placeholder 2"/>
          <p:cNvSpPr>
            <a:spLocks noGrp="1"/>
          </p:cNvSpPr>
          <p:nvPr>
            <p:ph idx="1"/>
          </p:nvPr>
        </p:nvSpPr>
        <p:spPr/>
        <p:txBody>
          <a:bodyPr/>
          <a:lstStyle/>
          <a:p>
            <a:pPr algn="l" rtl="0"/>
            <a:endParaRPr lang="ar-JO" dirty="0"/>
          </a:p>
        </p:txBody>
      </p:sp>
      <p:pic>
        <p:nvPicPr>
          <p:cNvPr id="6146" name="Picture 2" descr="C:\Users\win\Documents\LUNG CANC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447800"/>
            <a:ext cx="8382000"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89531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rtl="0"/>
            <a:r>
              <a:rPr lang="en-US" sz="5400" b="1" i="1" dirty="0"/>
              <a:t>Physical hazards </a:t>
            </a:r>
            <a:r>
              <a:rPr lang="en-US" sz="5400" dirty="0"/>
              <a:t> </a:t>
            </a:r>
            <a:endParaRPr lang="ar-JO" sz="5400" dirty="0"/>
          </a:p>
        </p:txBody>
      </p:sp>
      <p:sp>
        <p:nvSpPr>
          <p:cNvPr id="3" name="Content Placeholder 2"/>
          <p:cNvSpPr>
            <a:spLocks noGrp="1"/>
          </p:cNvSpPr>
          <p:nvPr>
            <p:ph idx="1"/>
          </p:nvPr>
        </p:nvSpPr>
        <p:spPr>
          <a:xfrm>
            <a:off x="152400" y="1600200"/>
            <a:ext cx="8991600" cy="4953000"/>
          </a:xfrm>
        </p:spPr>
        <p:txBody>
          <a:bodyPr>
            <a:noAutofit/>
          </a:bodyPr>
          <a:lstStyle/>
          <a:p>
            <a:pPr algn="just" rtl="0">
              <a:buFont typeface="Wingdings" panose="05000000000000000000" pitchFamily="2" charset="2"/>
              <a:buChar char="§"/>
            </a:pPr>
            <a:r>
              <a:rPr lang="en-US" sz="3600" b="1" dirty="0" smtClean="0">
                <a:effectLst>
                  <a:outerShdw blurRad="38100" dist="38100" dir="2700000" algn="tl">
                    <a:srgbClr val="000000">
                      <a:alpha val="43137"/>
                    </a:srgbClr>
                  </a:outerShdw>
                </a:effectLst>
              </a:rPr>
              <a:t>Are </a:t>
            </a:r>
            <a:r>
              <a:rPr lang="en-US" sz="3600" b="1" dirty="0">
                <a:effectLst>
                  <a:outerShdw blurRad="38100" dist="38100" dir="2700000" algn="tl">
                    <a:srgbClr val="000000">
                      <a:alpha val="43137"/>
                    </a:srgbClr>
                  </a:outerShdw>
                </a:effectLst>
              </a:rPr>
              <a:t>the most common and will be present in most workplaces at one time or another. </a:t>
            </a:r>
          </a:p>
          <a:p>
            <a:pPr algn="just" rtl="0">
              <a:buFont typeface="Wingdings" panose="05000000000000000000" pitchFamily="2" charset="2"/>
              <a:buChar char="§"/>
            </a:pPr>
            <a:r>
              <a:rPr lang="en-US" sz="3600" b="1" dirty="0" smtClean="0">
                <a:effectLst>
                  <a:outerShdw blurRad="38100" dist="38100" dir="2700000" algn="tl">
                    <a:srgbClr val="000000">
                      <a:alpha val="43137"/>
                    </a:srgbClr>
                  </a:outerShdw>
                </a:effectLst>
              </a:rPr>
              <a:t>They </a:t>
            </a:r>
            <a:r>
              <a:rPr lang="en-US" sz="3600" b="1" dirty="0">
                <a:effectLst>
                  <a:outerShdw blurRad="38100" dist="38100" dir="2700000" algn="tl">
                    <a:srgbClr val="000000">
                      <a:alpha val="43137"/>
                    </a:srgbClr>
                  </a:outerShdw>
                </a:effectLst>
              </a:rPr>
              <a:t>include unsafe conditions that can cause injury, illness and death. </a:t>
            </a:r>
            <a:endParaRPr lang="en-US" sz="3600" b="1" dirty="0" smtClean="0">
              <a:effectLst>
                <a:outerShdw blurRad="38100" dist="38100" dir="2700000" algn="tl">
                  <a:srgbClr val="000000">
                    <a:alpha val="43137"/>
                  </a:srgbClr>
                </a:outerShdw>
              </a:effectLst>
            </a:endParaRPr>
          </a:p>
          <a:p>
            <a:pPr algn="just" rtl="0">
              <a:buFont typeface="Wingdings" panose="05000000000000000000" pitchFamily="2" charset="2"/>
              <a:buChar char="§"/>
            </a:pPr>
            <a:r>
              <a:rPr lang="en-US" sz="3600" b="1" dirty="0" smtClean="0">
                <a:effectLst>
                  <a:outerShdw blurRad="38100" dist="38100" dir="2700000" algn="tl">
                    <a:srgbClr val="000000">
                      <a:alpha val="43137"/>
                    </a:srgbClr>
                  </a:outerShdw>
                </a:effectLst>
              </a:rPr>
              <a:t>Examples include:</a:t>
            </a:r>
          </a:p>
          <a:p>
            <a:pPr algn="just" rtl="0">
              <a:buFont typeface="Wingdings" panose="05000000000000000000" pitchFamily="2" charset="2"/>
              <a:buChar char="§"/>
            </a:pPr>
            <a:r>
              <a:rPr lang="en-US" sz="3600" b="1" dirty="0" smtClean="0">
                <a:effectLst>
                  <a:outerShdw blurRad="38100" dist="38100" dir="2700000" algn="tl">
                    <a:srgbClr val="000000">
                      <a:alpha val="43137"/>
                    </a:srgbClr>
                  </a:outerShdw>
                </a:effectLst>
              </a:rPr>
              <a:t>Unguarded </a:t>
            </a:r>
            <a:r>
              <a:rPr lang="en-US" sz="3600" b="1" dirty="0">
                <a:effectLst>
                  <a:outerShdw blurRad="38100" dist="38100" dir="2700000" algn="tl">
                    <a:srgbClr val="000000">
                      <a:alpha val="43137"/>
                    </a:srgbClr>
                  </a:outerShdw>
                </a:effectLst>
              </a:rPr>
              <a:t>machinery and moving machinery parts; constant loud noise; </a:t>
            </a:r>
            <a:endParaRPr lang="en-US" sz="3600" b="1" dirty="0" smtClean="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8834790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Radiation Survivors</a:t>
            </a:r>
            <a:endParaRPr lang="ar-JO" dirty="0"/>
          </a:p>
        </p:txBody>
      </p:sp>
      <p:sp>
        <p:nvSpPr>
          <p:cNvPr id="3" name="Content Placeholder 2"/>
          <p:cNvSpPr>
            <a:spLocks noGrp="1"/>
          </p:cNvSpPr>
          <p:nvPr>
            <p:ph idx="1"/>
          </p:nvPr>
        </p:nvSpPr>
        <p:spPr/>
        <p:txBody>
          <a:bodyPr/>
          <a:lstStyle/>
          <a:p>
            <a:pPr algn="l" rtl="0"/>
            <a:endParaRPr lang="ar-JO" dirty="0"/>
          </a:p>
        </p:txBody>
      </p:sp>
      <p:pic>
        <p:nvPicPr>
          <p:cNvPr id="5122" name="Picture 2" descr="C:\Users\win\Documents\BREAS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676400"/>
            <a:ext cx="4343400" cy="495300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win\Documents\breast_cancer14.jpg"/>
          <p:cNvPicPr>
            <a:picLocks noChangeAspect="1" noChangeArrowheads="1"/>
          </p:cNvPicPr>
          <p:nvPr/>
        </p:nvPicPr>
        <p:blipFill rotWithShape="1">
          <a:blip r:embed="rId3">
            <a:extLst>
              <a:ext uri="{28A0092B-C50C-407E-A947-70E740481C1C}">
                <a14:useLocalDpi xmlns:a14="http://schemas.microsoft.com/office/drawing/2010/main" val="0"/>
              </a:ext>
            </a:extLst>
          </a:blip>
          <a:srcRect t="25331" b="28086"/>
          <a:stretch/>
        </p:blipFill>
        <p:spPr bwMode="auto">
          <a:xfrm>
            <a:off x="4495800" y="1676400"/>
            <a:ext cx="4572000"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44504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14400"/>
          </a:xfrm>
        </p:spPr>
        <p:txBody>
          <a:bodyPr>
            <a:normAutofit fontScale="90000"/>
          </a:bodyPr>
          <a:lstStyle/>
          <a:p>
            <a:pPr rtl="0"/>
            <a:r>
              <a:rPr lang="en-US" b="1" i="1" dirty="0"/>
              <a:t>Effects of Types of Radiation</a:t>
            </a:r>
            <a:r>
              <a:rPr lang="en-US" dirty="0"/>
              <a:t/>
            </a:r>
            <a:br>
              <a:rPr lang="en-US" dirty="0"/>
            </a:br>
            <a:endParaRPr lang="ar-JO" dirty="0"/>
          </a:p>
        </p:txBody>
      </p:sp>
      <p:sp>
        <p:nvSpPr>
          <p:cNvPr id="3" name="Content Placeholder 2"/>
          <p:cNvSpPr>
            <a:spLocks noGrp="1"/>
          </p:cNvSpPr>
          <p:nvPr>
            <p:ph idx="1"/>
          </p:nvPr>
        </p:nvSpPr>
        <p:spPr>
          <a:xfrm>
            <a:off x="457200" y="609600"/>
            <a:ext cx="8229600" cy="6172200"/>
          </a:xfrm>
        </p:spPr>
        <p:txBody>
          <a:bodyPr/>
          <a:lstStyle/>
          <a:p>
            <a:pPr algn="just" rtl="0">
              <a:buFont typeface="Wingdings" panose="05000000000000000000" pitchFamily="2" charset="2"/>
              <a:buChar char="§"/>
            </a:pPr>
            <a:r>
              <a:rPr lang="en-US" dirty="0" smtClean="0"/>
              <a:t>UV Rays</a:t>
            </a:r>
          </a:p>
          <a:p>
            <a:pPr algn="just" rtl="0">
              <a:buFont typeface="Wingdings" panose="05000000000000000000" pitchFamily="2" charset="2"/>
              <a:buChar char="§"/>
            </a:pPr>
            <a:r>
              <a:rPr lang="en-US" dirty="0" smtClean="0"/>
              <a:t>Ultra </a:t>
            </a:r>
            <a:r>
              <a:rPr lang="en-US" dirty="0"/>
              <a:t>violet rays are short waves having wavelength 100-300 nm and high energy</a:t>
            </a:r>
            <a:r>
              <a:rPr lang="en-US" dirty="0" smtClean="0"/>
              <a:t>.</a:t>
            </a:r>
          </a:p>
          <a:p>
            <a:pPr algn="just" rtl="0">
              <a:buFont typeface="Wingdings" panose="05000000000000000000" pitchFamily="2" charset="2"/>
              <a:buChar char="§"/>
            </a:pPr>
            <a:r>
              <a:rPr lang="en-US" dirty="0" smtClean="0"/>
              <a:t>UV Rays 260nm</a:t>
            </a:r>
          </a:p>
          <a:p>
            <a:pPr algn="just" rtl="0">
              <a:buFont typeface="Wingdings" panose="05000000000000000000" pitchFamily="2" charset="2"/>
              <a:buChar char="§"/>
            </a:pPr>
            <a:endParaRPr lang="en-US" dirty="0"/>
          </a:p>
          <a:p>
            <a:pPr algn="just" rtl="0">
              <a:buFont typeface="Wingdings" panose="05000000000000000000" pitchFamily="2" charset="2"/>
              <a:buChar char="§"/>
            </a:pPr>
            <a:endParaRPr lang="en-US" dirty="0" smtClean="0"/>
          </a:p>
          <a:p>
            <a:pPr algn="just" rtl="0">
              <a:buFont typeface="Wingdings" panose="05000000000000000000" pitchFamily="2" charset="2"/>
              <a:buChar char="§"/>
            </a:pPr>
            <a:endParaRPr lang="en-US" dirty="0" smtClean="0"/>
          </a:p>
          <a:p>
            <a:pPr algn="just" rtl="0">
              <a:buFont typeface="Wingdings" panose="05000000000000000000" pitchFamily="2" charset="2"/>
              <a:buChar char="§"/>
            </a:pPr>
            <a:endParaRPr lang="en-US" dirty="0"/>
          </a:p>
          <a:p>
            <a:pPr algn="just" rtl="0">
              <a:buFont typeface="Wingdings" panose="05000000000000000000" pitchFamily="2" charset="2"/>
              <a:buChar char="§"/>
            </a:pPr>
            <a:endParaRPr lang="en-US" dirty="0" smtClean="0"/>
          </a:p>
          <a:p>
            <a:pPr algn="just" rtl="0">
              <a:buFont typeface="Wingdings" panose="05000000000000000000" pitchFamily="2" charset="2"/>
              <a:buChar char="§"/>
            </a:pPr>
            <a:endParaRPr lang="en-US" dirty="0"/>
          </a:p>
        </p:txBody>
      </p:sp>
      <p:pic>
        <p:nvPicPr>
          <p:cNvPr id="7170" name="Picture 2" descr="C:\Users\win\Documents\conea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476" y="2884966"/>
            <a:ext cx="4214923" cy="3744433"/>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descr="C:\Users\win\Documents\skin redinn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399" y="2884966"/>
            <a:ext cx="4267201" cy="3744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147533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914400"/>
          </a:xfrm>
        </p:spPr>
        <p:txBody>
          <a:bodyPr>
            <a:normAutofit fontScale="90000"/>
          </a:bodyPr>
          <a:lstStyle/>
          <a:p>
            <a:r>
              <a:rPr lang="en-US" b="1" i="1" dirty="0"/>
              <a:t>How nuclear waste enters the </a:t>
            </a:r>
            <a:r>
              <a:rPr lang="en-US" b="1" i="1" dirty="0" smtClean="0"/>
              <a:t>body</a:t>
            </a:r>
            <a:r>
              <a:rPr lang="en-US" dirty="0"/>
              <a:t/>
            </a:r>
            <a:br>
              <a:rPr lang="en-US" dirty="0"/>
            </a:br>
            <a:endParaRPr lang="ar-JO" dirty="0"/>
          </a:p>
        </p:txBody>
      </p:sp>
      <p:pic>
        <p:nvPicPr>
          <p:cNvPr id="4" name="Picture 2" descr="C:\Users\win\Documents\indexbb.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 y="838200"/>
            <a:ext cx="8686800"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009807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t>How nuclear waste enters the body</a:t>
            </a:r>
            <a:endParaRPr lang="ar-JO" dirty="0"/>
          </a:p>
        </p:txBody>
      </p:sp>
      <p:sp>
        <p:nvSpPr>
          <p:cNvPr id="3" name="Content Placeholder 2"/>
          <p:cNvSpPr>
            <a:spLocks noGrp="1"/>
          </p:cNvSpPr>
          <p:nvPr>
            <p:ph idx="1"/>
          </p:nvPr>
        </p:nvSpPr>
        <p:spPr/>
        <p:txBody>
          <a:bodyPr/>
          <a:lstStyle/>
          <a:p>
            <a:pPr algn="just" rtl="0">
              <a:buFont typeface="Wingdings" panose="05000000000000000000" pitchFamily="2" charset="2"/>
              <a:buChar char="§"/>
            </a:pPr>
            <a:r>
              <a:rPr lang="en-US" b="1" dirty="0"/>
              <a:t>Radiation can also be in the air and can get deposited on people, plants, animals and </a:t>
            </a:r>
            <a:r>
              <a:rPr lang="en-US" b="1" dirty="0" smtClean="0"/>
              <a:t>soil.</a:t>
            </a:r>
          </a:p>
          <a:p>
            <a:pPr algn="just" rtl="0">
              <a:buFont typeface="Wingdings" panose="05000000000000000000" pitchFamily="2" charset="2"/>
              <a:buChar char="§"/>
            </a:pPr>
            <a:endParaRPr lang="en-US" b="1" dirty="0" smtClean="0"/>
          </a:p>
          <a:p>
            <a:pPr algn="just" rtl="0">
              <a:buFont typeface="Wingdings" panose="05000000000000000000" pitchFamily="2" charset="2"/>
              <a:buChar char="§"/>
            </a:pPr>
            <a:r>
              <a:rPr lang="en-US" b="1" dirty="0" smtClean="0"/>
              <a:t>People </a:t>
            </a:r>
            <a:r>
              <a:rPr lang="en-US" b="1" dirty="0"/>
              <a:t>can inhale or ingest radionuclides in air, drinking water or food</a:t>
            </a:r>
            <a:endParaRPr lang="ar-JO" b="1" dirty="0"/>
          </a:p>
        </p:txBody>
      </p:sp>
    </p:spTree>
    <p:extLst>
      <p:ext uri="{BB962C8B-B14F-4D97-AF65-F5344CB8AC3E}">
        <p14:creationId xmlns:p14="http://schemas.microsoft.com/office/powerpoint/2010/main" val="181297502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610600" cy="1143000"/>
          </a:xfrm>
        </p:spPr>
        <p:txBody>
          <a:bodyPr>
            <a:normAutofit fontScale="90000"/>
          </a:bodyPr>
          <a:lstStyle/>
          <a:p>
            <a:r>
              <a:rPr lang="en-US" b="1" i="1" dirty="0"/>
              <a:t>Reducing the effects of ionization radiation on the body</a:t>
            </a:r>
            <a:endParaRPr lang="ar-JO" dirty="0"/>
          </a:p>
        </p:txBody>
      </p:sp>
      <p:sp>
        <p:nvSpPr>
          <p:cNvPr id="3" name="Content Placeholder 2"/>
          <p:cNvSpPr>
            <a:spLocks noGrp="1"/>
          </p:cNvSpPr>
          <p:nvPr>
            <p:ph idx="1"/>
          </p:nvPr>
        </p:nvSpPr>
        <p:spPr>
          <a:xfrm>
            <a:off x="152400" y="1600200"/>
            <a:ext cx="8991600" cy="4525963"/>
          </a:xfrm>
        </p:spPr>
        <p:txBody>
          <a:bodyPr/>
          <a:lstStyle/>
          <a:p>
            <a:pPr lvl="0" algn="just" rtl="0">
              <a:buFont typeface="Wingdings" panose="05000000000000000000" pitchFamily="2" charset="2"/>
              <a:buChar char="§"/>
            </a:pPr>
            <a:r>
              <a:rPr lang="en-US" b="1" dirty="0"/>
              <a:t>Use of radiation shielding materials</a:t>
            </a:r>
            <a:r>
              <a:rPr lang="en-US" dirty="0"/>
              <a:t>. They include lead lined </a:t>
            </a:r>
            <a:r>
              <a:rPr lang="en-US" dirty="0" smtClean="0"/>
              <a:t>doors, </a:t>
            </a:r>
            <a:r>
              <a:rPr lang="en-US" dirty="0"/>
              <a:t>leaded x-ray safety glass, leaded glass, lead </a:t>
            </a:r>
            <a:r>
              <a:rPr lang="en-US" dirty="0" smtClean="0"/>
              <a:t>lined </a:t>
            </a:r>
            <a:r>
              <a:rPr lang="en-US" dirty="0"/>
              <a:t>door frames, lead lined view window frames, and many other lead shielding and industrial lead products</a:t>
            </a:r>
          </a:p>
          <a:p>
            <a:pPr algn="l" rtl="0"/>
            <a:endParaRPr lang="ar-JO" dirty="0"/>
          </a:p>
        </p:txBody>
      </p:sp>
      <p:pic>
        <p:nvPicPr>
          <p:cNvPr id="8194" name="Picture 2" descr="C:\Users\win\Documents\radi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4038601"/>
            <a:ext cx="37338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C:\Users\win\Documents\Difference-Between-Alpha-Beta-and-Gamma-Radiation_Penetration.svg-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4038601"/>
            <a:ext cx="4876800" cy="2624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07590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t>Reducing the effects of ionization radiation on the body</a:t>
            </a:r>
            <a:endParaRPr lang="ar-JO" dirty="0"/>
          </a:p>
        </p:txBody>
      </p:sp>
      <p:sp>
        <p:nvSpPr>
          <p:cNvPr id="3" name="Content Placeholder 2"/>
          <p:cNvSpPr>
            <a:spLocks noGrp="1"/>
          </p:cNvSpPr>
          <p:nvPr>
            <p:ph idx="1"/>
          </p:nvPr>
        </p:nvSpPr>
        <p:spPr/>
        <p:txBody>
          <a:bodyPr>
            <a:normAutofit/>
          </a:bodyPr>
          <a:lstStyle/>
          <a:p>
            <a:pPr lvl="0" algn="just" rtl="0">
              <a:buFont typeface="Wingdings" panose="05000000000000000000" pitchFamily="2" charset="2"/>
              <a:buChar char="§"/>
            </a:pPr>
            <a:r>
              <a:rPr lang="en-US" b="1" dirty="0"/>
              <a:t>Reducing the time of an exposure reduces the effective dose proportionally. </a:t>
            </a:r>
            <a:endParaRPr lang="en-US" b="1" dirty="0"/>
          </a:p>
          <a:p>
            <a:pPr lvl="0" algn="just" rtl="0">
              <a:buFont typeface="Wingdings" panose="05000000000000000000" pitchFamily="2" charset="2"/>
              <a:buChar char="§"/>
            </a:pPr>
            <a:r>
              <a:rPr lang="en-US" b="1" dirty="0" smtClean="0"/>
              <a:t>Proper </a:t>
            </a:r>
            <a:r>
              <a:rPr lang="en-US" b="1" dirty="0"/>
              <a:t>disposal is  key to protecting the public's health and safety and the quality of the </a:t>
            </a:r>
            <a:r>
              <a:rPr lang="en-US" b="1" dirty="0" smtClean="0"/>
              <a:t>environment.</a:t>
            </a:r>
          </a:p>
          <a:p>
            <a:pPr lvl="0" algn="just" rtl="0">
              <a:buFont typeface="Wingdings" panose="05000000000000000000" pitchFamily="2" charset="2"/>
              <a:buChar char="§"/>
            </a:pPr>
            <a:r>
              <a:rPr lang="en-US" b="1" dirty="0" smtClean="0"/>
              <a:t>Government regulation of the use of radioactive materials</a:t>
            </a:r>
            <a:endParaRPr lang="ar-JO" b="1" dirty="0"/>
          </a:p>
        </p:txBody>
      </p:sp>
    </p:spTree>
    <p:extLst>
      <p:ext uri="{BB962C8B-B14F-4D97-AF65-F5344CB8AC3E}">
        <p14:creationId xmlns:p14="http://schemas.microsoft.com/office/powerpoint/2010/main" val="229678572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rtl="0"/>
            <a:r>
              <a:rPr lang="en-US" b="1" i="1" dirty="0" smtClean="0"/>
              <a:t>Radiation </a:t>
            </a:r>
            <a:r>
              <a:rPr lang="en-US" b="1" i="1" dirty="0"/>
              <a:t>Hazards Symbols and their </a:t>
            </a:r>
            <a:r>
              <a:rPr lang="en-US" b="1" i="1" dirty="0" smtClean="0"/>
              <a:t>Definition</a:t>
            </a:r>
            <a:endParaRPr lang="ar-JO" dirty="0"/>
          </a:p>
        </p:txBody>
      </p:sp>
      <p:sp>
        <p:nvSpPr>
          <p:cNvPr id="3" name="Content Placeholder 2"/>
          <p:cNvSpPr>
            <a:spLocks noGrp="1"/>
          </p:cNvSpPr>
          <p:nvPr>
            <p:ph idx="1"/>
          </p:nvPr>
        </p:nvSpPr>
        <p:spPr>
          <a:xfrm>
            <a:off x="76200" y="1600200"/>
            <a:ext cx="8610600" cy="4525963"/>
          </a:xfrm>
        </p:spPr>
        <p:txBody>
          <a:bodyPr/>
          <a:lstStyle/>
          <a:p>
            <a:pPr marL="0" indent="0" algn="l" rtl="0">
              <a:buNone/>
            </a:pPr>
            <a:r>
              <a:rPr lang="en-US" sz="2800" dirty="0" smtClean="0"/>
              <a:t>Non-Ionization</a:t>
            </a:r>
            <a:r>
              <a:rPr lang="en-US" dirty="0" smtClean="0"/>
              <a:t>      </a:t>
            </a:r>
            <a:r>
              <a:rPr lang="en-US" sz="2800" dirty="0" smtClean="0"/>
              <a:t>Ionization Radiation   </a:t>
            </a:r>
            <a:r>
              <a:rPr lang="en-US" sz="2800" dirty="0" err="1" smtClean="0"/>
              <a:t>Radiation</a:t>
            </a:r>
            <a:r>
              <a:rPr lang="en-US" sz="2800" dirty="0" smtClean="0"/>
              <a:t> Danger</a:t>
            </a:r>
            <a:endParaRPr lang="ar-JO" sz="2800" dirty="0"/>
          </a:p>
        </p:txBody>
      </p:sp>
      <p:pic>
        <p:nvPicPr>
          <p:cNvPr id="9218" name="Picture 2" descr="C:\Users\win\Documents\non ioniz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133600"/>
            <a:ext cx="3124200" cy="3505200"/>
          </a:xfrm>
          <a:prstGeom prst="rect">
            <a:avLst/>
          </a:prstGeom>
          <a:noFill/>
          <a:extLst>
            <a:ext uri="{909E8E84-426E-40DD-AFC4-6F175D3DCCD1}">
              <a14:hiddenFill xmlns:a14="http://schemas.microsoft.com/office/drawing/2010/main">
                <a:solidFill>
                  <a:srgbClr val="FFFFFF"/>
                </a:solidFill>
              </a14:hiddenFill>
            </a:ext>
          </a:extLst>
        </p:spPr>
      </p:pic>
      <p:pic>
        <p:nvPicPr>
          <p:cNvPr id="9219" name="Picture 3" descr="C:\Users\win\Documents\ionization radi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2179675"/>
            <a:ext cx="2895600" cy="33528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C:\Users\win\Documents\RADIATION SOURC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2179675"/>
            <a:ext cx="2438400" cy="3462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542266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JO"/>
          </a:p>
        </p:txBody>
      </p:sp>
      <p:sp>
        <p:nvSpPr>
          <p:cNvPr id="3" name="Content Placeholder 2"/>
          <p:cNvSpPr>
            <a:spLocks noGrp="1"/>
          </p:cNvSpPr>
          <p:nvPr>
            <p:ph idx="1"/>
          </p:nvPr>
        </p:nvSpPr>
        <p:spPr>
          <a:xfrm>
            <a:off x="292395" y="1219200"/>
            <a:ext cx="8839200" cy="5334000"/>
          </a:xfrm>
        </p:spPr>
        <p:txBody>
          <a:bodyPr>
            <a:noAutofit/>
          </a:bodyPr>
          <a:lstStyle/>
          <a:p>
            <a:pPr marL="0" indent="0" algn="ctr" rtl="0">
              <a:buNone/>
            </a:pPr>
            <a:r>
              <a:rPr lang="en-US" sz="9600" b="1" dirty="0" smtClean="0"/>
              <a:t>Thank you </a:t>
            </a:r>
          </a:p>
          <a:p>
            <a:pPr marL="0" indent="0" algn="ctr" rtl="0">
              <a:buNone/>
            </a:pPr>
            <a:r>
              <a:rPr lang="en-US" sz="9600" b="1" dirty="0" smtClean="0"/>
              <a:t>for </a:t>
            </a:r>
          </a:p>
          <a:p>
            <a:pPr marL="0" indent="0" algn="ctr" rtl="0">
              <a:buNone/>
            </a:pPr>
            <a:r>
              <a:rPr lang="en-US" sz="9600" b="1" dirty="0" smtClean="0"/>
              <a:t>Listening</a:t>
            </a:r>
          </a:p>
          <a:p>
            <a:pPr marL="0" indent="0" algn="ctr" rtl="0">
              <a:buNone/>
            </a:pPr>
            <a:endParaRPr lang="ar-JO" sz="9600" b="1" dirty="0"/>
          </a:p>
        </p:txBody>
      </p:sp>
    </p:spTree>
    <p:extLst>
      <p:ext uri="{BB962C8B-B14F-4D97-AF65-F5344CB8AC3E}">
        <p14:creationId xmlns:p14="http://schemas.microsoft.com/office/powerpoint/2010/main" val="24496836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JO"/>
          </a:p>
        </p:txBody>
      </p:sp>
      <p:sp>
        <p:nvSpPr>
          <p:cNvPr id="3" name="Content Placeholder 2"/>
          <p:cNvSpPr>
            <a:spLocks noGrp="1"/>
          </p:cNvSpPr>
          <p:nvPr>
            <p:ph idx="1"/>
          </p:nvPr>
        </p:nvSpPr>
        <p:spPr/>
        <p:txBody>
          <a:bodyPr/>
          <a:lstStyle/>
          <a:p>
            <a:pPr algn="l" rtl="0"/>
            <a:endParaRPr lang="ar-JO" dirty="0"/>
          </a:p>
        </p:txBody>
      </p:sp>
      <p:pic>
        <p:nvPicPr>
          <p:cNvPr id="12290" name="Picture 2" descr="C:\Users\win\Documents\japan_nuclear_accident_fra14_3820425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92494"/>
            <a:ext cx="9144000" cy="5673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55924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JO"/>
          </a:p>
        </p:txBody>
      </p:sp>
      <p:sp>
        <p:nvSpPr>
          <p:cNvPr id="3" name="Content Placeholder 2"/>
          <p:cNvSpPr>
            <a:spLocks noGrp="1"/>
          </p:cNvSpPr>
          <p:nvPr>
            <p:ph idx="1"/>
          </p:nvPr>
        </p:nvSpPr>
        <p:spPr/>
        <p:txBody>
          <a:bodyPr/>
          <a:lstStyle/>
          <a:p>
            <a:pPr algn="l" rtl="0"/>
            <a:endParaRPr lang="ar-JO" dirty="0"/>
          </a:p>
        </p:txBody>
      </p:sp>
      <p:pic>
        <p:nvPicPr>
          <p:cNvPr id="14338" name="Picture 2" descr="C:\Users\win\Documents\light_spectrum.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752600"/>
            <a:ext cx="8153400"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4612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Electrical Hazards</a:t>
            </a:r>
            <a:endParaRPr lang="ar-JO" dirty="0"/>
          </a:p>
        </p:txBody>
      </p:sp>
      <p:pic>
        <p:nvPicPr>
          <p:cNvPr id="19458" name="Picture 2" descr="C:\Users\win\Documents\electrical_defec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447800"/>
            <a:ext cx="5181600" cy="5257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win\Documents\Safety-With-Electrical-Appliances.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257800" y="1447800"/>
            <a:ext cx="3733800" cy="541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918735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JO"/>
          </a:p>
        </p:txBody>
      </p:sp>
      <p:sp>
        <p:nvSpPr>
          <p:cNvPr id="3" name="Content Placeholder 2"/>
          <p:cNvSpPr>
            <a:spLocks noGrp="1"/>
          </p:cNvSpPr>
          <p:nvPr>
            <p:ph idx="1"/>
          </p:nvPr>
        </p:nvSpPr>
        <p:spPr/>
        <p:txBody>
          <a:bodyPr/>
          <a:lstStyle/>
          <a:p>
            <a:pPr algn="l" rtl="0"/>
            <a:endParaRPr lang="ar-JO" dirty="0"/>
          </a:p>
        </p:txBody>
      </p:sp>
      <p:pic>
        <p:nvPicPr>
          <p:cNvPr id="8194" name="Picture 2" descr="C:\Users\win\Documents\index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8512" y="2505075"/>
            <a:ext cx="2466975" cy="184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33489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JO"/>
          </a:p>
        </p:txBody>
      </p:sp>
      <p:sp>
        <p:nvSpPr>
          <p:cNvPr id="3" name="Content Placeholder 2"/>
          <p:cNvSpPr>
            <a:spLocks noGrp="1"/>
          </p:cNvSpPr>
          <p:nvPr>
            <p:ph idx="1"/>
          </p:nvPr>
        </p:nvSpPr>
        <p:spPr/>
        <p:txBody>
          <a:bodyPr/>
          <a:lstStyle/>
          <a:p>
            <a:pPr algn="l" rtl="0"/>
            <a:endParaRPr lang="ar-JO" dirty="0"/>
          </a:p>
        </p:txBody>
      </p:sp>
      <p:pic>
        <p:nvPicPr>
          <p:cNvPr id="7170" name="Picture 2" descr="C:\Users\win\Documents\images v.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8025" y="2566987"/>
            <a:ext cx="2647950" cy="172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58864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JO"/>
          </a:p>
        </p:txBody>
      </p:sp>
      <p:sp>
        <p:nvSpPr>
          <p:cNvPr id="3" name="Content Placeholder 2"/>
          <p:cNvSpPr>
            <a:spLocks noGrp="1"/>
          </p:cNvSpPr>
          <p:nvPr>
            <p:ph idx="1"/>
          </p:nvPr>
        </p:nvSpPr>
        <p:spPr/>
        <p:txBody>
          <a:bodyPr/>
          <a:lstStyle/>
          <a:p>
            <a:pPr algn="l" rtl="0"/>
            <a:endParaRPr lang="ar-JO" dirty="0"/>
          </a:p>
        </p:txBody>
      </p:sp>
      <p:pic>
        <p:nvPicPr>
          <p:cNvPr id="6146" name="Picture 2" descr="C:\Users\win\Documents\fukushima-nuclear-explotion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447800"/>
            <a:ext cx="86106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102859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JO"/>
          </a:p>
        </p:txBody>
      </p:sp>
      <p:pic>
        <p:nvPicPr>
          <p:cNvPr id="4" name="Picture 2" descr="C:\Users\win\Documents\easy_buster_cropped.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47800" y="1600200"/>
            <a:ext cx="628650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422126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JO"/>
          </a:p>
        </p:txBody>
      </p:sp>
      <p:sp>
        <p:nvSpPr>
          <p:cNvPr id="3" name="Content Placeholder 2"/>
          <p:cNvSpPr>
            <a:spLocks noGrp="1"/>
          </p:cNvSpPr>
          <p:nvPr>
            <p:ph idx="1"/>
          </p:nvPr>
        </p:nvSpPr>
        <p:spPr/>
        <p:txBody>
          <a:bodyPr/>
          <a:lstStyle/>
          <a:p>
            <a:pPr algn="l" rtl="0"/>
            <a:endParaRPr lang="ar-JO" dirty="0"/>
          </a:p>
        </p:txBody>
      </p:sp>
      <p:pic>
        <p:nvPicPr>
          <p:cNvPr id="3074" name="Picture 2" descr="C:\Users\win\Documents\direct314.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2081212"/>
            <a:ext cx="3810000" cy="2695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63522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JO"/>
          </a:p>
        </p:txBody>
      </p:sp>
      <p:sp>
        <p:nvSpPr>
          <p:cNvPr id="3" name="Content Placeholder 2"/>
          <p:cNvSpPr>
            <a:spLocks noGrp="1"/>
          </p:cNvSpPr>
          <p:nvPr>
            <p:ph idx="1"/>
          </p:nvPr>
        </p:nvSpPr>
        <p:spPr/>
        <p:txBody>
          <a:bodyPr/>
          <a:lstStyle/>
          <a:p>
            <a:pPr algn="l" rtl="0"/>
            <a:endParaRPr lang="ar-JO" dirty="0"/>
          </a:p>
        </p:txBody>
      </p:sp>
      <p:pic>
        <p:nvPicPr>
          <p:cNvPr id="23554" name="Picture 2" descr="C:\Users\win\Downloads\a-hibakusha-in-nagasak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88392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28582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JO"/>
          </a:p>
        </p:txBody>
      </p:sp>
      <p:sp>
        <p:nvSpPr>
          <p:cNvPr id="3" name="Content Placeholder 2"/>
          <p:cNvSpPr>
            <a:spLocks noGrp="1"/>
          </p:cNvSpPr>
          <p:nvPr>
            <p:ph idx="1"/>
          </p:nvPr>
        </p:nvSpPr>
        <p:spPr/>
        <p:txBody>
          <a:bodyPr/>
          <a:lstStyle/>
          <a:p>
            <a:pPr algn="l" rtl="0"/>
            <a:endParaRPr lang="ar-JO" dirty="0"/>
          </a:p>
        </p:txBody>
      </p:sp>
      <p:pic>
        <p:nvPicPr>
          <p:cNvPr id="25602" name="Picture 2" descr="C:\Users\win\Downloads\atomic bomb of nagasaki.jpg,.jp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447800"/>
            <a:ext cx="9067800"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32660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JO"/>
          </a:p>
        </p:txBody>
      </p:sp>
      <p:sp>
        <p:nvSpPr>
          <p:cNvPr id="3" name="Content Placeholder 2"/>
          <p:cNvSpPr>
            <a:spLocks noGrp="1"/>
          </p:cNvSpPr>
          <p:nvPr>
            <p:ph idx="1"/>
          </p:nvPr>
        </p:nvSpPr>
        <p:spPr/>
        <p:txBody>
          <a:bodyPr/>
          <a:lstStyle/>
          <a:p>
            <a:pPr algn="l" rtl="0"/>
            <a:endParaRPr lang="ar-JO" dirty="0"/>
          </a:p>
        </p:txBody>
      </p:sp>
      <p:pic>
        <p:nvPicPr>
          <p:cNvPr id="24578" name="Picture 2" descr="C:\Users\win\Downloads\hiroshima-nagasaki-bombings-3-7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4809"/>
            <a:ext cx="8763000" cy="5200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95984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1"/>
          </a:xfrm>
        </p:spPr>
        <p:txBody>
          <a:bodyPr/>
          <a:lstStyle/>
          <a:p>
            <a:endParaRPr lang="ar-JO" dirty="0"/>
          </a:p>
        </p:txBody>
      </p:sp>
      <p:sp>
        <p:nvSpPr>
          <p:cNvPr id="3" name="Content Placeholder 2"/>
          <p:cNvSpPr>
            <a:spLocks noGrp="1"/>
          </p:cNvSpPr>
          <p:nvPr>
            <p:ph idx="1"/>
          </p:nvPr>
        </p:nvSpPr>
        <p:spPr/>
        <p:txBody>
          <a:bodyPr/>
          <a:lstStyle/>
          <a:p>
            <a:pPr algn="l" rtl="0"/>
            <a:endParaRPr lang="ar-JO" dirty="0"/>
          </a:p>
        </p:txBody>
      </p:sp>
      <p:pic>
        <p:nvPicPr>
          <p:cNvPr id="21506" name="Picture 2" descr="C:\Users\win\Downloads\atomic bom hiroshima-nagasaki-bombings-8-7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066799"/>
            <a:ext cx="8991600" cy="4962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67064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915400" cy="792162"/>
          </a:xfrm>
        </p:spPr>
        <p:txBody>
          <a:bodyPr>
            <a:normAutofit/>
          </a:bodyPr>
          <a:lstStyle/>
          <a:p>
            <a:r>
              <a:rPr lang="en-US" sz="4000" b="1" i="1" dirty="0"/>
              <a:t>Aftermath of Atomic Bomb in </a:t>
            </a:r>
            <a:r>
              <a:rPr lang="en-US" sz="4000" b="1" i="1" dirty="0" smtClean="0"/>
              <a:t>Hiroshima</a:t>
            </a:r>
            <a:endParaRPr lang="en-US" sz="4000" b="1" i="1" dirty="0"/>
          </a:p>
        </p:txBody>
      </p:sp>
      <p:pic>
        <p:nvPicPr>
          <p:cNvPr id="28674"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5107"/>
          <a:stretch/>
        </p:blipFill>
        <p:spPr bwMode="auto">
          <a:xfrm>
            <a:off x="3976577" y="1151860"/>
            <a:ext cx="4953000" cy="32766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3787"/>
          <a:stretch/>
        </p:blipFill>
        <p:spPr bwMode="auto">
          <a:xfrm>
            <a:off x="0" y="1143000"/>
            <a:ext cx="3962400" cy="3276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b="5712"/>
          <a:stretch/>
        </p:blipFill>
        <p:spPr bwMode="auto">
          <a:xfrm>
            <a:off x="0" y="4419599"/>
            <a:ext cx="8915400"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28825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0"/>
            <a:ext cx="9067800" cy="1371600"/>
          </a:xfrm>
        </p:spPr>
        <p:txBody>
          <a:bodyPr>
            <a:normAutofit fontScale="90000"/>
          </a:bodyPr>
          <a:lstStyle/>
          <a:p>
            <a:r>
              <a:rPr lang="en-US" dirty="0"/>
              <a:t>W</a:t>
            </a:r>
            <a:r>
              <a:rPr lang="en-US" dirty="0" smtClean="0"/>
              <a:t>orking </a:t>
            </a:r>
            <a:r>
              <a:rPr lang="en-US" dirty="0"/>
              <a:t>from </a:t>
            </a:r>
            <a:r>
              <a:rPr lang="en-US" dirty="0" smtClean="0"/>
              <a:t>Heights </a:t>
            </a:r>
            <a:r>
              <a:rPr lang="en-US" dirty="0"/>
              <a:t>(including ladders, </a:t>
            </a:r>
            <a:r>
              <a:rPr lang="en-US" dirty="0" smtClean="0"/>
              <a:t>Scaffolds</a:t>
            </a:r>
            <a:r>
              <a:rPr lang="en-US" dirty="0"/>
              <a:t>, roofs, or any raised work area</a:t>
            </a:r>
            <a:r>
              <a:rPr lang="en-US" dirty="0" smtClean="0"/>
              <a:t>) </a:t>
            </a:r>
            <a:endParaRPr lang="ar-JO" dirty="0"/>
          </a:p>
        </p:txBody>
      </p:sp>
      <p:pic>
        <p:nvPicPr>
          <p:cNvPr id="15362" name="Picture 2" descr="C:\Users\win\Documents\ladder-fall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524000"/>
            <a:ext cx="2819400" cy="5105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win\Documents\ladder.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97372" y="1515140"/>
            <a:ext cx="3046228" cy="5105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win\Documents\ladder-fall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1524000"/>
            <a:ext cx="3200400"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227728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915400" cy="868362"/>
          </a:xfrm>
        </p:spPr>
        <p:txBody>
          <a:bodyPr>
            <a:normAutofit fontScale="90000"/>
          </a:bodyPr>
          <a:lstStyle/>
          <a:p>
            <a:r>
              <a:rPr lang="en-US" b="1" i="1" dirty="0"/>
              <a:t>Aftermath of Atomic Bomb in Nagasaki </a:t>
            </a:r>
            <a:br>
              <a:rPr lang="en-US" b="1" i="1" dirty="0"/>
            </a:br>
            <a:endParaRPr lang="ar-JO" dirty="0"/>
          </a:p>
        </p:txBody>
      </p:sp>
      <p:pic>
        <p:nvPicPr>
          <p:cNvPr id="30722"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003" t="-2427" r="-1003" b="6141"/>
          <a:stretch/>
        </p:blipFill>
        <p:spPr bwMode="auto">
          <a:xfrm>
            <a:off x="76200" y="1143000"/>
            <a:ext cx="85344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330087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8"/>
            <a:ext cx="8610600" cy="715962"/>
          </a:xfrm>
        </p:spPr>
        <p:txBody>
          <a:bodyPr>
            <a:normAutofit fontScale="90000"/>
          </a:bodyPr>
          <a:lstStyle/>
          <a:p>
            <a:r>
              <a:rPr lang="en-US" dirty="0" smtClean="0"/>
              <a:t/>
            </a:r>
            <a:br>
              <a:rPr lang="en-US" dirty="0" smtClean="0"/>
            </a:br>
            <a:r>
              <a:rPr lang="en-US" b="1" i="1" dirty="0" smtClean="0"/>
              <a:t>Aftermath </a:t>
            </a:r>
            <a:r>
              <a:rPr lang="en-US" b="1" i="1" dirty="0"/>
              <a:t>of Atomic Bomb in Nagasaki </a:t>
            </a:r>
            <a:br>
              <a:rPr lang="en-US" b="1" i="1" dirty="0"/>
            </a:br>
            <a:endParaRPr lang="ar-JO" b="1" i="1" dirty="0"/>
          </a:p>
        </p:txBody>
      </p:sp>
      <p:sp>
        <p:nvSpPr>
          <p:cNvPr id="3" name="Content Placeholder 2"/>
          <p:cNvSpPr>
            <a:spLocks noGrp="1"/>
          </p:cNvSpPr>
          <p:nvPr>
            <p:ph idx="1"/>
          </p:nvPr>
        </p:nvSpPr>
        <p:spPr>
          <a:xfrm>
            <a:off x="152400" y="1143000"/>
            <a:ext cx="8915400" cy="4983163"/>
          </a:xfrm>
        </p:spPr>
        <p:txBody>
          <a:bodyPr>
            <a:normAutofit/>
          </a:bodyPr>
          <a:lstStyle/>
          <a:p>
            <a:pPr algn="l" rtl="0"/>
            <a:r>
              <a:rPr lang="en-US" dirty="0" smtClean="0"/>
              <a:t>On </a:t>
            </a:r>
            <a:r>
              <a:rPr lang="en-US" dirty="0"/>
              <a:t>August 9, 1945, during World War II, a United States Army Air Force plane released an atomic bomb on the Japanese city of Nagasaki. The blast destroyed about a third of the city and left an estimated 40,000 people dead or missing</a:t>
            </a:r>
          </a:p>
          <a:p>
            <a:endParaRPr lang="en-US" dirty="0"/>
          </a:p>
        </p:txBody>
      </p:sp>
    </p:spTree>
    <p:extLst>
      <p:ext uri="{BB962C8B-B14F-4D97-AF65-F5344CB8AC3E}">
        <p14:creationId xmlns:p14="http://schemas.microsoft.com/office/powerpoint/2010/main" val="55621733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JO"/>
          </a:p>
        </p:txBody>
      </p:sp>
      <p:sp>
        <p:nvSpPr>
          <p:cNvPr id="3" name="Content Placeholder 2"/>
          <p:cNvSpPr>
            <a:spLocks noGrp="1"/>
          </p:cNvSpPr>
          <p:nvPr>
            <p:ph idx="1"/>
          </p:nvPr>
        </p:nvSpPr>
        <p:spPr>
          <a:xfrm>
            <a:off x="457200" y="1600200"/>
            <a:ext cx="8229600" cy="4572000"/>
          </a:xfrm>
        </p:spPr>
        <p:txBody>
          <a:bodyPr>
            <a:normAutofit/>
          </a:bodyPr>
          <a:lstStyle/>
          <a:p>
            <a:pPr algn="l" rtl="0"/>
            <a:r>
              <a:rPr lang="en-US" dirty="0"/>
              <a:t>An aerial photograph reveals the devastation inflicted on Hiroshima, Japan, by an atomic bomb that was dropped on the city on August 6, 1945. Seventy thousand people were killed instantly, and 68 percent of the city was destroyed in the blast. The death toll eventually climbed to 200,000 due to </a:t>
            </a:r>
            <a:r>
              <a:rPr lang="en-US" dirty="0" smtClean="0"/>
              <a:t>radiation</a:t>
            </a:r>
            <a:endParaRPr lang="ar-JO" dirty="0"/>
          </a:p>
        </p:txBody>
      </p:sp>
    </p:spTree>
    <p:extLst>
      <p:ext uri="{BB962C8B-B14F-4D97-AF65-F5344CB8AC3E}">
        <p14:creationId xmlns:p14="http://schemas.microsoft.com/office/powerpoint/2010/main" val="45053749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ar-JO"/>
          </a:p>
        </p:txBody>
      </p:sp>
      <p:pic>
        <p:nvPicPr>
          <p:cNvPr id="26626" name="Picture 2" descr="C:\Users\win\Downloads\atomic bomb of nagasaki.jp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1219200"/>
            <a:ext cx="42672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win\Downloads\atomic bomb of nagasaki.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85800" y="1371600"/>
            <a:ext cx="3733800" cy="304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8682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a:t>
            </a:r>
            <a:r>
              <a:rPr lang="en-US" dirty="0" smtClean="0"/>
              <a:t>nguarded </a:t>
            </a:r>
            <a:r>
              <a:rPr lang="en-US" dirty="0"/>
              <a:t>M</a:t>
            </a:r>
            <a:r>
              <a:rPr lang="en-US" dirty="0" smtClean="0"/>
              <a:t>achinery </a:t>
            </a:r>
            <a:r>
              <a:rPr lang="en-US" dirty="0"/>
              <a:t>and moving machinery parts</a:t>
            </a:r>
            <a:endParaRPr lang="ar-JO" b="1" i="1" dirty="0"/>
          </a:p>
        </p:txBody>
      </p:sp>
      <p:sp>
        <p:nvSpPr>
          <p:cNvPr id="3" name="Content Placeholder 2"/>
          <p:cNvSpPr>
            <a:spLocks noGrp="1"/>
          </p:cNvSpPr>
          <p:nvPr>
            <p:ph idx="1"/>
          </p:nvPr>
        </p:nvSpPr>
        <p:spPr/>
        <p:txBody>
          <a:bodyPr/>
          <a:lstStyle/>
          <a:p>
            <a:pPr algn="l" rtl="0"/>
            <a:endParaRPr lang="ar-JO" dirty="0"/>
          </a:p>
        </p:txBody>
      </p:sp>
      <p:pic>
        <p:nvPicPr>
          <p:cNvPr id="17410" name="Picture 2" descr="C:\Users\win\Documents\hand-safety-injur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4500"/>
            <a:ext cx="90678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209709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859</TotalTime>
  <Words>1821</Words>
  <Application>Microsoft Office PowerPoint</Application>
  <PresentationFormat>On-screen Show (4:3)</PresentationFormat>
  <Paragraphs>228</Paragraphs>
  <Slides>83</Slides>
  <Notes>0</Notes>
  <HiddenSlides>0</HiddenSlides>
  <MMClips>0</MMClips>
  <ScaleCrop>false</ScaleCrop>
  <HeadingPairs>
    <vt:vector size="4" baseType="variant">
      <vt:variant>
        <vt:lpstr>Theme</vt:lpstr>
      </vt:variant>
      <vt:variant>
        <vt:i4>1</vt:i4>
      </vt:variant>
      <vt:variant>
        <vt:lpstr>Slide Titles</vt:lpstr>
      </vt:variant>
      <vt:variant>
        <vt:i4>83</vt:i4>
      </vt:variant>
    </vt:vector>
  </HeadingPairs>
  <TitlesOfParts>
    <vt:vector size="84" baseType="lpstr">
      <vt:lpstr>Office Theme</vt:lpstr>
      <vt:lpstr> GENERAL STUDIES (GST211) </vt:lpstr>
      <vt:lpstr>PowerPoint Presentation</vt:lpstr>
      <vt:lpstr>INTRODUCTION</vt:lpstr>
      <vt:lpstr>What is Hazard?  </vt:lpstr>
      <vt:lpstr>Types of Hazards</vt:lpstr>
      <vt:lpstr>Physical hazards  </vt:lpstr>
      <vt:lpstr>Electrical Hazards</vt:lpstr>
      <vt:lpstr>Working from Heights (including ladders, Scaffolds, roofs, or any raised work area) </vt:lpstr>
      <vt:lpstr>Unguarded Machinery and moving machinery parts</vt:lpstr>
      <vt:lpstr>Biological hazards </vt:lpstr>
      <vt:lpstr>Biological hazards  </vt:lpstr>
      <vt:lpstr>BIOLOGICAL HARZARDS</vt:lpstr>
      <vt:lpstr>BIOLOGICAL HARZARDS</vt:lpstr>
      <vt:lpstr>BIOLOGICAL HARZARDS</vt:lpstr>
      <vt:lpstr>       Ergonomic hazards </vt:lpstr>
      <vt:lpstr>ERGONOMICS HAZARDS</vt:lpstr>
      <vt:lpstr>PowerPoint Presentation</vt:lpstr>
      <vt:lpstr>HUMAN EXPOSURE TO CHEMICALS</vt:lpstr>
      <vt:lpstr>HUMAN EXPOSURE TO CHEMICALS</vt:lpstr>
      <vt:lpstr>CHEMICALS AS ADDITIVES </vt:lpstr>
      <vt:lpstr>PowerPoint Presentation</vt:lpstr>
      <vt:lpstr>PowerPoint Presentation</vt:lpstr>
      <vt:lpstr>  HOW TOXIC CHEMICALS ENTER THE BODY   </vt:lpstr>
      <vt:lpstr>Physiological Classification of Toxic Chemicals and their Effects </vt:lpstr>
      <vt:lpstr>Physiological Classification of Toxic Chemicals and their Effects</vt:lpstr>
      <vt:lpstr>Physiological Classification of Toxic Chemicals and their Effects</vt:lpstr>
      <vt:lpstr>Physiological Classification of Toxic Chemicals and their Effects</vt:lpstr>
      <vt:lpstr>Physiological Classification of Toxic Chemicals and their Effects</vt:lpstr>
      <vt:lpstr>Physiological Classification of Toxic Chemicals and their Effects</vt:lpstr>
      <vt:lpstr>Physiological Classification of Toxic Chemicals and their Effects</vt:lpstr>
      <vt:lpstr>Factors that Determine the Type of Toxic Effect of a Chemical</vt:lpstr>
      <vt:lpstr>Factors that Determine the Type of Toxic Effect of a Chemical</vt:lpstr>
      <vt:lpstr>The Material Safety Data Sheet (MSDS) </vt:lpstr>
      <vt:lpstr>The Material Safety Data Sheet (MSDS) </vt:lpstr>
      <vt:lpstr>Chemical Hazards Symbols and their Definitions  </vt:lpstr>
      <vt:lpstr>Chemical Hazards Symbols and their Definitions  </vt:lpstr>
      <vt:lpstr>Chemical Hazards Symbols and their Definitions </vt:lpstr>
      <vt:lpstr>Chemical Hazards Symbols and their Definitions  </vt:lpstr>
      <vt:lpstr>Chemical Hazards Symbols and their Definitions </vt:lpstr>
      <vt:lpstr>PowerPoint Presentation</vt:lpstr>
      <vt:lpstr>RADIOCHEMICAL HAZARD</vt:lpstr>
      <vt:lpstr>Types of Radiation </vt:lpstr>
      <vt:lpstr>IONIZATION RADIATION </vt:lpstr>
      <vt:lpstr>Radiation sources   </vt:lpstr>
      <vt:lpstr>PowerPoint Presentation</vt:lpstr>
      <vt:lpstr>PowerPoint Presentation</vt:lpstr>
      <vt:lpstr>PowerPoint Presentation</vt:lpstr>
      <vt:lpstr>PowerPoint Presentation</vt:lpstr>
      <vt:lpstr>Types of Radioactive Decay </vt:lpstr>
      <vt:lpstr>Effects of Radiation on Humans  </vt:lpstr>
      <vt:lpstr>PowerPoint Presentation</vt:lpstr>
      <vt:lpstr>PowerPoint Presentation</vt:lpstr>
      <vt:lpstr>PowerPoint Presentation</vt:lpstr>
      <vt:lpstr>Doses of 300 rems or more causes</vt:lpstr>
      <vt:lpstr>Doses of 300 rems or more causes</vt:lpstr>
      <vt:lpstr>PowerPoint Presentation</vt:lpstr>
      <vt:lpstr>Radiation Survivors</vt:lpstr>
      <vt:lpstr>Radiation Survivors</vt:lpstr>
      <vt:lpstr>Radiation Survivors</vt:lpstr>
      <vt:lpstr>Radiation Survivors</vt:lpstr>
      <vt:lpstr>Effects of Types of Radiation </vt:lpstr>
      <vt:lpstr>How nuclear waste enters the body </vt:lpstr>
      <vt:lpstr>How nuclear waste enters the body</vt:lpstr>
      <vt:lpstr>Reducing the effects of ionization radiation on the body</vt:lpstr>
      <vt:lpstr>Reducing the effects of ionization radiation on the body</vt:lpstr>
      <vt:lpstr>Radiation Hazards Symbols and their Definition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Aftermath of Atomic Bomb in Hiroshima</vt:lpstr>
      <vt:lpstr>Aftermath of Atomic Bomb in Nagasaki  </vt:lpstr>
      <vt:lpstr> Aftermath of Atomic Bomb in Nagasaki  </vt:lpstr>
      <vt:lpstr>PowerPoint Presentation</vt:lpstr>
      <vt:lpstr>PowerPoint Presentation</vt:lpstr>
    </vt:vector>
  </TitlesOfParts>
  <Company>فراس الصعيو</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c:creator>
  <cp:lastModifiedBy>win</cp:lastModifiedBy>
  <cp:revision>68</cp:revision>
  <dcterms:created xsi:type="dcterms:W3CDTF">2015-11-21T20:57:53Z</dcterms:created>
  <dcterms:modified xsi:type="dcterms:W3CDTF">2015-12-04T11:54:40Z</dcterms:modified>
</cp:coreProperties>
</file>